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94" r:id="rId3"/>
    <p:sldId id="297" r:id="rId4"/>
    <p:sldId id="293" r:id="rId5"/>
    <p:sldId id="292" r:id="rId6"/>
    <p:sldId id="289" r:id="rId7"/>
    <p:sldId id="295" r:id="rId8"/>
    <p:sldId id="307" r:id="rId9"/>
    <p:sldId id="298" r:id="rId10"/>
    <p:sldId id="308" r:id="rId11"/>
    <p:sldId id="281" r:id="rId12"/>
    <p:sldId id="290" r:id="rId13"/>
    <p:sldId id="284" r:id="rId14"/>
    <p:sldId id="302" r:id="rId15"/>
    <p:sldId id="303" r:id="rId16"/>
    <p:sldId id="304" r:id="rId17"/>
    <p:sldId id="306" r:id="rId18"/>
    <p:sldId id="310" r:id="rId19"/>
    <p:sldId id="364" r:id="rId20"/>
    <p:sldId id="365" r:id="rId21"/>
    <p:sldId id="262" r:id="rId22"/>
    <p:sldId id="263" r:id="rId23"/>
    <p:sldId id="309" r:id="rId24"/>
    <p:sldId id="272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Montserrat ExtraBold" panose="00000900000000000000" pitchFamily="2" charset="-52"/>
      <p:bold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7B9CB3"/>
    <a:srgbClr val="989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3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54FEBA-70F8-44FE-99B5-84FEEAB118B8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5446FC-D08F-4474-B4C6-53E6FD4FED23}">
      <dgm:prSet phldrT="[Текст]" custT="1"/>
      <dgm:spPr/>
      <dgm:t>
        <a:bodyPr/>
        <a:lstStyle/>
        <a:p>
          <a:r>
            <a:rPr lang="ru-RU" sz="1000" b="1" dirty="0">
              <a:solidFill>
                <a:srgbClr val="2F5A9A"/>
              </a:solidFill>
              <a:latin typeface="Century Gothic" panose="020B0502020202020204" pitchFamily="34" charset="0"/>
            </a:rPr>
            <a:t>Общее образование</a:t>
          </a:r>
        </a:p>
      </dgm:t>
    </dgm:pt>
    <dgm:pt modelId="{1493001D-881B-44B8-B7D0-8DCB96AAA68F}" type="parTrans" cxnId="{0A341E3D-5109-4457-BCCA-8D27A244DEF3}">
      <dgm:prSet/>
      <dgm:spPr/>
      <dgm:t>
        <a:bodyPr/>
        <a:lstStyle/>
        <a:p>
          <a:endParaRPr lang="ru-RU" b="1"/>
        </a:p>
      </dgm:t>
    </dgm:pt>
    <dgm:pt modelId="{AC0DAAE5-1D9C-488A-AC57-33F504781B2C}" type="sibTrans" cxnId="{0A341E3D-5109-4457-BCCA-8D27A244DEF3}">
      <dgm:prSet/>
      <dgm:spPr/>
      <dgm:t>
        <a:bodyPr/>
        <a:lstStyle/>
        <a:p>
          <a:endParaRPr lang="ru-RU" b="1"/>
        </a:p>
      </dgm:t>
    </dgm:pt>
    <dgm:pt modelId="{BC91DA1D-283A-4C72-93B7-1461180671DF}">
      <dgm:prSet phldrT="[Текст]" custT="1"/>
      <dgm:spPr/>
      <dgm:t>
        <a:bodyPr/>
        <a:lstStyle/>
        <a:p>
          <a:r>
            <a:rPr lang="ru-RU" sz="1000" b="1" dirty="0">
              <a:solidFill>
                <a:srgbClr val="2F5A9A"/>
              </a:solidFill>
              <a:latin typeface="Century Gothic" panose="020B0502020202020204" pitchFamily="34" charset="0"/>
            </a:rPr>
            <a:t>Профес-сиональное образование</a:t>
          </a:r>
        </a:p>
      </dgm:t>
    </dgm:pt>
    <dgm:pt modelId="{6D2ACA0B-1377-4D8E-A4FD-4923ABD37AF0}" type="parTrans" cxnId="{BBEFE2A2-0CA6-4B21-9C45-91718EFA0C7B}">
      <dgm:prSet/>
      <dgm:spPr/>
      <dgm:t>
        <a:bodyPr/>
        <a:lstStyle/>
        <a:p>
          <a:endParaRPr lang="ru-RU" b="1"/>
        </a:p>
      </dgm:t>
    </dgm:pt>
    <dgm:pt modelId="{970F9AA4-D7A1-44DF-BDBF-90F7168CA580}" type="sibTrans" cxnId="{BBEFE2A2-0CA6-4B21-9C45-91718EFA0C7B}">
      <dgm:prSet/>
      <dgm:spPr/>
      <dgm:t>
        <a:bodyPr/>
        <a:lstStyle/>
        <a:p>
          <a:endParaRPr lang="ru-RU" b="1"/>
        </a:p>
      </dgm:t>
    </dgm:pt>
    <dgm:pt modelId="{14C4BC05-8D3D-417A-9C08-1472B3CE00AD}" type="pres">
      <dgm:prSet presAssocID="{B454FEBA-70F8-44FE-99B5-84FEEAB118B8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456F89A-0AFF-4160-AA46-9019884A44EA}" type="pres">
      <dgm:prSet presAssocID="{875446FC-D08F-4474-B4C6-53E6FD4FED23}" presName="Accent1" presStyleCnt="0"/>
      <dgm:spPr/>
    </dgm:pt>
    <dgm:pt modelId="{6FB08BC8-324C-48A2-93E8-E4BC9AFD22EB}" type="pres">
      <dgm:prSet presAssocID="{875446FC-D08F-4474-B4C6-53E6FD4FED23}" presName="Accent" presStyleLbl="node1" presStyleIdx="0" presStyleCnt="2" custLinFactNeighborY="-1734"/>
      <dgm:spPr>
        <a:solidFill>
          <a:srgbClr val="2F5A9A"/>
        </a:solidFill>
      </dgm:spPr>
    </dgm:pt>
    <dgm:pt modelId="{357E6A25-D2E1-44C1-A39A-5621FC1CE15D}" type="pres">
      <dgm:prSet presAssocID="{875446FC-D08F-4474-B4C6-53E6FD4FED23}" presName="Parent1" presStyleLbl="revTx" presStyleIdx="0" presStyleCnt="2" custScaleX="120774">
        <dgm:presLayoutVars>
          <dgm:chMax val="1"/>
          <dgm:chPref val="1"/>
          <dgm:bulletEnabled val="1"/>
        </dgm:presLayoutVars>
      </dgm:prSet>
      <dgm:spPr/>
    </dgm:pt>
    <dgm:pt modelId="{6912E97E-0944-4509-8C9E-E8D2F2A72A3D}" type="pres">
      <dgm:prSet presAssocID="{BC91DA1D-283A-4C72-93B7-1461180671DF}" presName="Accent2" presStyleCnt="0"/>
      <dgm:spPr/>
    </dgm:pt>
    <dgm:pt modelId="{DAFA500D-FA29-439E-8FBC-B22F84529858}" type="pres">
      <dgm:prSet presAssocID="{BC91DA1D-283A-4C72-93B7-1461180671DF}" presName="Accent" presStyleLbl="node1" presStyleIdx="1" presStyleCnt="2"/>
      <dgm:spPr>
        <a:solidFill>
          <a:srgbClr val="2F5A9A"/>
        </a:solidFill>
      </dgm:spPr>
    </dgm:pt>
    <dgm:pt modelId="{0039F19E-85D1-4012-A48C-BF0A9916C523}" type="pres">
      <dgm:prSet presAssocID="{BC91DA1D-283A-4C72-93B7-1461180671DF}" presName="Parent2" presStyleLbl="revTx" presStyleIdx="1" presStyleCnt="2" custScaleX="116870">
        <dgm:presLayoutVars>
          <dgm:chMax val="1"/>
          <dgm:chPref val="1"/>
          <dgm:bulletEnabled val="1"/>
        </dgm:presLayoutVars>
      </dgm:prSet>
      <dgm:spPr/>
    </dgm:pt>
  </dgm:ptLst>
  <dgm:cxnLst>
    <dgm:cxn modelId="{07008C05-83A4-4085-8AE5-C2283F736D29}" type="presOf" srcId="{BC91DA1D-283A-4C72-93B7-1461180671DF}" destId="{0039F19E-85D1-4012-A48C-BF0A9916C523}" srcOrd="0" destOrd="0" presId="urn:microsoft.com/office/officeart/2009/layout/CircleArrowProcess"/>
    <dgm:cxn modelId="{0A341E3D-5109-4457-BCCA-8D27A244DEF3}" srcId="{B454FEBA-70F8-44FE-99B5-84FEEAB118B8}" destId="{875446FC-D08F-4474-B4C6-53E6FD4FED23}" srcOrd="0" destOrd="0" parTransId="{1493001D-881B-44B8-B7D0-8DCB96AAA68F}" sibTransId="{AC0DAAE5-1D9C-488A-AC57-33F504781B2C}"/>
    <dgm:cxn modelId="{D52D3B6E-46C4-42EF-8CD9-3FE701D7F6AD}" type="presOf" srcId="{B454FEBA-70F8-44FE-99B5-84FEEAB118B8}" destId="{14C4BC05-8D3D-417A-9C08-1472B3CE00AD}" srcOrd="0" destOrd="0" presId="urn:microsoft.com/office/officeart/2009/layout/CircleArrowProcess"/>
    <dgm:cxn modelId="{45AAB98B-B472-4CE0-BD07-DF45A36DA752}" type="presOf" srcId="{875446FC-D08F-4474-B4C6-53E6FD4FED23}" destId="{357E6A25-D2E1-44C1-A39A-5621FC1CE15D}" srcOrd="0" destOrd="0" presId="urn:microsoft.com/office/officeart/2009/layout/CircleArrowProcess"/>
    <dgm:cxn modelId="{BBEFE2A2-0CA6-4B21-9C45-91718EFA0C7B}" srcId="{B454FEBA-70F8-44FE-99B5-84FEEAB118B8}" destId="{BC91DA1D-283A-4C72-93B7-1461180671DF}" srcOrd="1" destOrd="0" parTransId="{6D2ACA0B-1377-4D8E-A4FD-4923ABD37AF0}" sibTransId="{970F9AA4-D7A1-44DF-BDBF-90F7168CA580}"/>
    <dgm:cxn modelId="{048508D1-EF39-4FDA-8382-2A1A5EC09CBB}" type="presParOf" srcId="{14C4BC05-8D3D-417A-9C08-1472B3CE00AD}" destId="{A456F89A-0AFF-4160-AA46-9019884A44EA}" srcOrd="0" destOrd="0" presId="urn:microsoft.com/office/officeart/2009/layout/CircleArrowProcess"/>
    <dgm:cxn modelId="{7ACE5ACA-C2DD-4BE5-A197-3B362974767F}" type="presParOf" srcId="{A456F89A-0AFF-4160-AA46-9019884A44EA}" destId="{6FB08BC8-324C-48A2-93E8-E4BC9AFD22EB}" srcOrd="0" destOrd="0" presId="urn:microsoft.com/office/officeart/2009/layout/CircleArrowProcess"/>
    <dgm:cxn modelId="{273D1803-803B-4C56-BF8F-8C5097BB1843}" type="presParOf" srcId="{14C4BC05-8D3D-417A-9C08-1472B3CE00AD}" destId="{357E6A25-D2E1-44C1-A39A-5621FC1CE15D}" srcOrd="1" destOrd="0" presId="urn:microsoft.com/office/officeart/2009/layout/CircleArrowProcess"/>
    <dgm:cxn modelId="{66A33897-141D-4BA8-858A-0CC523C1D9A9}" type="presParOf" srcId="{14C4BC05-8D3D-417A-9C08-1472B3CE00AD}" destId="{6912E97E-0944-4509-8C9E-E8D2F2A72A3D}" srcOrd="2" destOrd="0" presId="urn:microsoft.com/office/officeart/2009/layout/CircleArrowProcess"/>
    <dgm:cxn modelId="{B4C62F74-F401-46AE-824B-8E4A3F113DE5}" type="presParOf" srcId="{6912E97E-0944-4509-8C9E-E8D2F2A72A3D}" destId="{DAFA500D-FA29-439E-8FBC-B22F84529858}" srcOrd="0" destOrd="0" presId="urn:microsoft.com/office/officeart/2009/layout/CircleArrowProcess"/>
    <dgm:cxn modelId="{88AC1C58-F708-4E64-B420-641BB153F355}" type="presParOf" srcId="{14C4BC05-8D3D-417A-9C08-1472B3CE00AD}" destId="{0039F19E-85D1-4012-A48C-BF0A9916C523}" srcOrd="3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98A012-1C26-4872-9B97-F6931C85D63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74FB6A4-6255-4350-86CC-36AF14CAE634}">
      <dgm:prSet custT="1"/>
      <dgm:spPr>
        <a:ln>
          <a:solidFill>
            <a:srgbClr val="336699"/>
          </a:solidFill>
        </a:ln>
      </dgm:spPr>
      <dgm:t>
        <a:bodyPr/>
        <a:lstStyle/>
        <a:p>
          <a:r>
            <a:rPr lang="ru-RU" sz="1200" dirty="0">
              <a:solidFill>
                <a:srgbClr val="336699"/>
              </a:solidFill>
              <a:latin typeface="Century Gothic" panose="020B0502020202020204" pitchFamily="34" charset="0"/>
            </a:rPr>
            <a:t>Формирование междисциплинарных связей ОД с другими ОД и дисциплинами других циклов</a:t>
          </a:r>
        </a:p>
      </dgm:t>
    </dgm:pt>
    <dgm:pt modelId="{18C3A6F1-66C5-42B6-8440-2B0462DA19EE}" type="parTrans" cxnId="{445C9CDA-15CB-42C0-9718-2E505B897976}">
      <dgm:prSet/>
      <dgm:spPr/>
      <dgm:t>
        <a:bodyPr/>
        <a:lstStyle/>
        <a:p>
          <a:endParaRPr lang="ru-RU"/>
        </a:p>
      </dgm:t>
    </dgm:pt>
    <dgm:pt modelId="{AFEA5F0F-B214-41F2-AE4F-8E9934482E51}" type="sibTrans" cxnId="{445C9CDA-15CB-42C0-9718-2E505B897976}">
      <dgm:prSet/>
      <dgm:spPr/>
      <dgm:t>
        <a:bodyPr/>
        <a:lstStyle/>
        <a:p>
          <a:endParaRPr lang="ru-RU"/>
        </a:p>
      </dgm:t>
    </dgm:pt>
    <dgm:pt modelId="{C348BFF8-DC12-466F-A66B-1BB69B8B2F39}">
      <dgm:prSet custT="1"/>
      <dgm:spPr>
        <a:ln>
          <a:solidFill>
            <a:srgbClr val="336699"/>
          </a:solidFill>
        </a:ln>
      </dgm:spPr>
      <dgm:t>
        <a:bodyPr/>
        <a:lstStyle/>
        <a:p>
          <a:r>
            <a:rPr lang="ru-RU" sz="1200" dirty="0">
              <a:solidFill>
                <a:srgbClr val="336699"/>
              </a:solidFill>
              <a:latin typeface="Century Gothic" panose="020B0502020202020204" pitchFamily="34" charset="0"/>
            </a:rPr>
            <a:t>Работа с Примерным учебным планом по УГПС и ПРП ОД</a:t>
          </a:r>
        </a:p>
      </dgm:t>
    </dgm:pt>
    <dgm:pt modelId="{BED06A29-0A47-4C07-A70C-CBDA9D86931F}" type="parTrans" cxnId="{A7FDC094-6BAA-4353-90C3-4060C080FFC1}">
      <dgm:prSet/>
      <dgm:spPr/>
      <dgm:t>
        <a:bodyPr/>
        <a:lstStyle/>
        <a:p>
          <a:endParaRPr lang="ru-RU"/>
        </a:p>
      </dgm:t>
    </dgm:pt>
    <dgm:pt modelId="{55890FC3-1133-4DDF-B0FC-C45F75630092}" type="sibTrans" cxnId="{A7FDC094-6BAA-4353-90C3-4060C080FFC1}">
      <dgm:prSet/>
      <dgm:spPr/>
      <dgm:t>
        <a:bodyPr/>
        <a:lstStyle/>
        <a:p>
          <a:endParaRPr lang="ru-RU"/>
        </a:p>
      </dgm:t>
    </dgm:pt>
    <dgm:pt modelId="{54F5001E-3936-4330-A171-92937A905D11}">
      <dgm:prSet custT="1"/>
      <dgm:spPr>
        <a:ln>
          <a:solidFill>
            <a:srgbClr val="336699"/>
          </a:solidFill>
        </a:ln>
      </dgm:spPr>
      <dgm:t>
        <a:bodyPr/>
        <a:lstStyle/>
        <a:p>
          <a:r>
            <a:rPr lang="ru-RU" sz="1200" dirty="0">
              <a:solidFill>
                <a:srgbClr val="336699"/>
              </a:solidFill>
              <a:latin typeface="Century Gothic" panose="020B0502020202020204" pitchFamily="34" charset="0"/>
            </a:rPr>
            <a:t>Распределение ОД по семестрам</a:t>
          </a:r>
        </a:p>
      </dgm:t>
    </dgm:pt>
    <dgm:pt modelId="{806CCFED-46C9-4F12-B023-929F9D15A6C6}" type="parTrans" cxnId="{B91E3660-5DE7-401F-ABBF-A345EAEEA362}">
      <dgm:prSet/>
      <dgm:spPr/>
      <dgm:t>
        <a:bodyPr/>
        <a:lstStyle/>
        <a:p>
          <a:endParaRPr lang="ru-RU"/>
        </a:p>
      </dgm:t>
    </dgm:pt>
    <dgm:pt modelId="{93EA6B57-B2B8-491A-BB99-09655370B371}" type="sibTrans" cxnId="{B91E3660-5DE7-401F-ABBF-A345EAEEA362}">
      <dgm:prSet/>
      <dgm:spPr/>
      <dgm:t>
        <a:bodyPr/>
        <a:lstStyle/>
        <a:p>
          <a:endParaRPr lang="ru-RU"/>
        </a:p>
      </dgm:t>
    </dgm:pt>
    <dgm:pt modelId="{041EC50B-87C0-49A7-9A3D-EBE27394107E}">
      <dgm:prSet custT="1"/>
      <dgm:spPr>
        <a:ln>
          <a:solidFill>
            <a:srgbClr val="336699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00" dirty="0">
            <a:solidFill>
              <a:srgbClr val="336699"/>
            </a:solidFill>
            <a:latin typeface="Century Gothic" panose="020B050202020202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>
              <a:solidFill>
                <a:srgbClr val="336699"/>
              </a:solidFill>
              <a:latin typeface="Century Gothic" panose="020B0502020202020204" pitchFamily="34" charset="0"/>
            </a:rPr>
            <a:t>Формирование моделей интеграции ОД </a:t>
          </a:r>
        </a:p>
        <a:p>
          <a:pPr marL="0"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dirty="0"/>
        </a:p>
      </dgm:t>
    </dgm:pt>
    <dgm:pt modelId="{A443E30A-3A7B-4820-9E1C-488002CA3AB2}" type="parTrans" cxnId="{6C4D71E6-4856-4061-83DD-FED10A655FD9}">
      <dgm:prSet/>
      <dgm:spPr/>
      <dgm:t>
        <a:bodyPr/>
        <a:lstStyle/>
        <a:p>
          <a:endParaRPr lang="ru-RU"/>
        </a:p>
      </dgm:t>
    </dgm:pt>
    <dgm:pt modelId="{F9817DE3-74F0-4558-81E5-098AB9005979}" type="sibTrans" cxnId="{6C4D71E6-4856-4061-83DD-FED10A655FD9}">
      <dgm:prSet/>
      <dgm:spPr/>
      <dgm:t>
        <a:bodyPr/>
        <a:lstStyle/>
        <a:p>
          <a:endParaRPr lang="ru-RU"/>
        </a:p>
      </dgm:t>
    </dgm:pt>
    <dgm:pt modelId="{72A33EF2-C1E7-477D-A414-D7844F70C1B4}">
      <dgm:prSet custT="1"/>
      <dgm:spPr>
        <a:ln>
          <a:solidFill>
            <a:srgbClr val="336699"/>
          </a:solidFill>
        </a:ln>
      </dgm:spPr>
      <dgm:t>
        <a:bodyPr/>
        <a:lstStyle/>
        <a:p>
          <a:r>
            <a:rPr lang="ru-RU" sz="1200" dirty="0">
              <a:solidFill>
                <a:srgbClr val="336699"/>
              </a:solidFill>
              <a:latin typeface="Century Gothic" panose="020B0502020202020204" pitchFamily="34" charset="0"/>
            </a:rPr>
            <a:t>Формирование учебного плана</a:t>
          </a:r>
        </a:p>
      </dgm:t>
    </dgm:pt>
    <dgm:pt modelId="{BBAFE6C7-0692-42D7-B956-6DC2FFEE494F}" type="parTrans" cxnId="{9C60DC87-794A-4E9B-AD1E-7F3FF9C15748}">
      <dgm:prSet/>
      <dgm:spPr/>
      <dgm:t>
        <a:bodyPr/>
        <a:lstStyle/>
        <a:p>
          <a:endParaRPr lang="ru-RU"/>
        </a:p>
      </dgm:t>
    </dgm:pt>
    <dgm:pt modelId="{5234FAE8-C1E3-4519-9DED-EABA5A1ADDE7}" type="sibTrans" cxnId="{9C60DC87-794A-4E9B-AD1E-7F3FF9C15748}">
      <dgm:prSet/>
      <dgm:spPr/>
      <dgm:t>
        <a:bodyPr/>
        <a:lstStyle/>
        <a:p>
          <a:endParaRPr lang="ru-RU"/>
        </a:p>
      </dgm:t>
    </dgm:pt>
    <dgm:pt modelId="{5088DB07-459C-4F57-A832-A8C73D7CB3B1}" type="pres">
      <dgm:prSet presAssocID="{AF98A012-1C26-4872-9B97-F6931C85D630}" presName="Name0" presStyleCnt="0">
        <dgm:presLayoutVars>
          <dgm:chMax val="7"/>
          <dgm:chPref val="7"/>
          <dgm:dir/>
        </dgm:presLayoutVars>
      </dgm:prSet>
      <dgm:spPr/>
    </dgm:pt>
    <dgm:pt modelId="{E34B6A4C-0D7E-471B-B31A-439FAC3F4A0F}" type="pres">
      <dgm:prSet presAssocID="{AF98A012-1C26-4872-9B97-F6931C85D630}" presName="Name1" presStyleCnt="0"/>
      <dgm:spPr/>
    </dgm:pt>
    <dgm:pt modelId="{4D367A85-F2C9-40E5-A026-16E17EDF2C19}" type="pres">
      <dgm:prSet presAssocID="{AF98A012-1C26-4872-9B97-F6931C85D630}" presName="cycle" presStyleCnt="0"/>
      <dgm:spPr/>
    </dgm:pt>
    <dgm:pt modelId="{EEA8AF47-5798-44F4-A3D2-5F165310F38A}" type="pres">
      <dgm:prSet presAssocID="{AF98A012-1C26-4872-9B97-F6931C85D630}" presName="srcNode" presStyleLbl="node1" presStyleIdx="0" presStyleCnt="5"/>
      <dgm:spPr/>
    </dgm:pt>
    <dgm:pt modelId="{52AF6D43-C828-4410-87E0-353F95D8B325}" type="pres">
      <dgm:prSet presAssocID="{AF98A012-1C26-4872-9B97-F6931C85D630}" presName="conn" presStyleLbl="parChTrans1D2" presStyleIdx="0" presStyleCnt="1"/>
      <dgm:spPr/>
    </dgm:pt>
    <dgm:pt modelId="{EAD82BB4-0F41-4205-86CC-D3A710B089EA}" type="pres">
      <dgm:prSet presAssocID="{AF98A012-1C26-4872-9B97-F6931C85D630}" presName="extraNode" presStyleLbl="node1" presStyleIdx="0" presStyleCnt="5"/>
      <dgm:spPr/>
    </dgm:pt>
    <dgm:pt modelId="{12F7E3E5-9E05-4469-B4B9-191E175CE654}" type="pres">
      <dgm:prSet presAssocID="{AF98A012-1C26-4872-9B97-F6931C85D630}" presName="dstNode" presStyleLbl="node1" presStyleIdx="0" presStyleCnt="5"/>
      <dgm:spPr/>
    </dgm:pt>
    <dgm:pt modelId="{4172C266-0686-46C9-B61A-554D2336AAF6}" type="pres">
      <dgm:prSet presAssocID="{C74FB6A4-6255-4350-86CC-36AF14CAE634}" presName="text_1" presStyleLbl="node1" presStyleIdx="0" presStyleCnt="5">
        <dgm:presLayoutVars>
          <dgm:bulletEnabled val="1"/>
        </dgm:presLayoutVars>
      </dgm:prSet>
      <dgm:spPr/>
    </dgm:pt>
    <dgm:pt modelId="{0E6FCFD0-0098-4319-BD27-8AC268926D6F}" type="pres">
      <dgm:prSet presAssocID="{C74FB6A4-6255-4350-86CC-36AF14CAE634}" presName="accent_1" presStyleCnt="0"/>
      <dgm:spPr/>
    </dgm:pt>
    <dgm:pt modelId="{994100E1-CDEF-4E15-A131-84D03A10DCA1}" type="pres">
      <dgm:prSet presAssocID="{C74FB6A4-6255-4350-86CC-36AF14CAE634}" presName="accentRepeatNode" presStyleLbl="solidFgAcc1" presStyleIdx="0" presStyleCnt="5"/>
      <dgm:spPr>
        <a:ln>
          <a:solidFill>
            <a:srgbClr val="336699"/>
          </a:solidFill>
        </a:ln>
      </dgm:spPr>
    </dgm:pt>
    <dgm:pt modelId="{AB273198-3674-47DE-A81D-C317616D4BAA}" type="pres">
      <dgm:prSet presAssocID="{C348BFF8-DC12-466F-A66B-1BB69B8B2F39}" presName="text_2" presStyleLbl="node1" presStyleIdx="1" presStyleCnt="5">
        <dgm:presLayoutVars>
          <dgm:bulletEnabled val="1"/>
        </dgm:presLayoutVars>
      </dgm:prSet>
      <dgm:spPr/>
    </dgm:pt>
    <dgm:pt modelId="{FF92A495-7D7B-4CFB-AFDD-B00C4170FEB2}" type="pres">
      <dgm:prSet presAssocID="{C348BFF8-DC12-466F-A66B-1BB69B8B2F39}" presName="accent_2" presStyleCnt="0"/>
      <dgm:spPr/>
    </dgm:pt>
    <dgm:pt modelId="{AFDDA21C-01A5-4378-A9D9-56FA7460F5AA}" type="pres">
      <dgm:prSet presAssocID="{C348BFF8-DC12-466F-A66B-1BB69B8B2F39}" presName="accentRepeatNode" presStyleLbl="solidFgAcc1" presStyleIdx="1" presStyleCnt="5"/>
      <dgm:spPr>
        <a:ln>
          <a:solidFill>
            <a:srgbClr val="336699"/>
          </a:solidFill>
        </a:ln>
      </dgm:spPr>
    </dgm:pt>
    <dgm:pt modelId="{B7C3025F-2A9C-4285-81E5-E389F52DE7C8}" type="pres">
      <dgm:prSet presAssocID="{54F5001E-3936-4330-A171-92937A905D11}" presName="text_3" presStyleLbl="node1" presStyleIdx="2" presStyleCnt="5">
        <dgm:presLayoutVars>
          <dgm:bulletEnabled val="1"/>
        </dgm:presLayoutVars>
      </dgm:prSet>
      <dgm:spPr/>
    </dgm:pt>
    <dgm:pt modelId="{06A952C2-438D-46F3-8957-881E62A49A08}" type="pres">
      <dgm:prSet presAssocID="{54F5001E-3936-4330-A171-92937A905D11}" presName="accent_3" presStyleCnt="0"/>
      <dgm:spPr/>
    </dgm:pt>
    <dgm:pt modelId="{2AE49F8C-33FE-49D4-91C4-B719CE2106FA}" type="pres">
      <dgm:prSet presAssocID="{54F5001E-3936-4330-A171-92937A905D11}" presName="accentRepeatNode" presStyleLbl="solidFgAcc1" presStyleIdx="2" presStyleCnt="5"/>
      <dgm:spPr>
        <a:ln>
          <a:solidFill>
            <a:srgbClr val="336699"/>
          </a:solidFill>
        </a:ln>
      </dgm:spPr>
    </dgm:pt>
    <dgm:pt modelId="{23AFA852-E791-4841-8504-07589E7BAF05}" type="pres">
      <dgm:prSet presAssocID="{041EC50B-87C0-49A7-9A3D-EBE27394107E}" presName="text_4" presStyleLbl="node1" presStyleIdx="3" presStyleCnt="5">
        <dgm:presLayoutVars>
          <dgm:bulletEnabled val="1"/>
        </dgm:presLayoutVars>
      </dgm:prSet>
      <dgm:spPr/>
    </dgm:pt>
    <dgm:pt modelId="{DD99F766-568A-4E08-ADE5-D1A8BB058DEE}" type="pres">
      <dgm:prSet presAssocID="{041EC50B-87C0-49A7-9A3D-EBE27394107E}" presName="accent_4" presStyleCnt="0"/>
      <dgm:spPr/>
    </dgm:pt>
    <dgm:pt modelId="{FBC9E0EF-15DF-4E67-B783-653A74F9C6A9}" type="pres">
      <dgm:prSet presAssocID="{041EC50B-87C0-49A7-9A3D-EBE27394107E}" presName="accentRepeatNode" presStyleLbl="solidFgAcc1" presStyleIdx="3" presStyleCnt="5" custLinFactNeighborX="1154" custLinFactNeighborY="-2937"/>
      <dgm:spPr>
        <a:ln>
          <a:solidFill>
            <a:srgbClr val="336699"/>
          </a:solidFill>
        </a:ln>
      </dgm:spPr>
    </dgm:pt>
    <dgm:pt modelId="{A35781BD-A165-4FB7-9600-E8455BD1A254}" type="pres">
      <dgm:prSet presAssocID="{72A33EF2-C1E7-477D-A414-D7844F70C1B4}" presName="text_5" presStyleLbl="node1" presStyleIdx="4" presStyleCnt="5">
        <dgm:presLayoutVars>
          <dgm:bulletEnabled val="1"/>
        </dgm:presLayoutVars>
      </dgm:prSet>
      <dgm:spPr/>
    </dgm:pt>
    <dgm:pt modelId="{504917D6-87DB-41F3-A4C8-8F58C65F7F83}" type="pres">
      <dgm:prSet presAssocID="{72A33EF2-C1E7-477D-A414-D7844F70C1B4}" presName="accent_5" presStyleCnt="0"/>
      <dgm:spPr/>
    </dgm:pt>
    <dgm:pt modelId="{0734F638-1A73-4293-B52D-961D37901E2E}" type="pres">
      <dgm:prSet presAssocID="{72A33EF2-C1E7-477D-A414-D7844F70C1B4}" presName="accentRepeatNode" presStyleLbl="solidFgAcc1" presStyleIdx="4" presStyleCnt="5"/>
      <dgm:spPr>
        <a:ln>
          <a:solidFill>
            <a:srgbClr val="336699"/>
          </a:solidFill>
        </a:ln>
      </dgm:spPr>
    </dgm:pt>
  </dgm:ptLst>
  <dgm:cxnLst>
    <dgm:cxn modelId="{3876123B-7655-4125-A5DA-389C7CD58B56}" type="presOf" srcId="{72A33EF2-C1E7-477D-A414-D7844F70C1B4}" destId="{A35781BD-A165-4FB7-9600-E8455BD1A254}" srcOrd="0" destOrd="0" presId="urn:microsoft.com/office/officeart/2008/layout/VerticalCurvedList"/>
    <dgm:cxn modelId="{B91E3660-5DE7-401F-ABBF-A345EAEEA362}" srcId="{AF98A012-1C26-4872-9B97-F6931C85D630}" destId="{54F5001E-3936-4330-A171-92937A905D11}" srcOrd="2" destOrd="0" parTransId="{806CCFED-46C9-4F12-B023-929F9D15A6C6}" sibTransId="{93EA6B57-B2B8-491A-BB99-09655370B371}"/>
    <dgm:cxn modelId="{BB2E1E61-DBBC-4BC9-B817-B91068F5C9C6}" type="presOf" srcId="{C348BFF8-DC12-466F-A66B-1BB69B8B2F39}" destId="{AB273198-3674-47DE-A81D-C317616D4BAA}" srcOrd="0" destOrd="0" presId="urn:microsoft.com/office/officeart/2008/layout/VerticalCurvedList"/>
    <dgm:cxn modelId="{993A9F61-DCB9-4A80-8530-38566BAED72B}" type="presOf" srcId="{041EC50B-87C0-49A7-9A3D-EBE27394107E}" destId="{23AFA852-E791-4841-8504-07589E7BAF05}" srcOrd="0" destOrd="0" presId="urn:microsoft.com/office/officeart/2008/layout/VerticalCurvedList"/>
    <dgm:cxn modelId="{9B873448-D11B-4ADF-9C27-7F468281551C}" type="presOf" srcId="{AFEA5F0F-B214-41F2-AE4F-8E9934482E51}" destId="{52AF6D43-C828-4410-87E0-353F95D8B325}" srcOrd="0" destOrd="0" presId="urn:microsoft.com/office/officeart/2008/layout/VerticalCurvedList"/>
    <dgm:cxn modelId="{67016781-9E7D-43B3-9642-5E39F8378155}" type="presOf" srcId="{54F5001E-3936-4330-A171-92937A905D11}" destId="{B7C3025F-2A9C-4285-81E5-E389F52DE7C8}" srcOrd="0" destOrd="0" presId="urn:microsoft.com/office/officeart/2008/layout/VerticalCurvedList"/>
    <dgm:cxn modelId="{9C60DC87-794A-4E9B-AD1E-7F3FF9C15748}" srcId="{AF98A012-1C26-4872-9B97-F6931C85D630}" destId="{72A33EF2-C1E7-477D-A414-D7844F70C1B4}" srcOrd="4" destOrd="0" parTransId="{BBAFE6C7-0692-42D7-B956-6DC2FFEE494F}" sibTransId="{5234FAE8-C1E3-4519-9DED-EABA5A1ADDE7}"/>
    <dgm:cxn modelId="{CAEBE693-CD47-453C-ADBC-E32AC49BCAA1}" type="presOf" srcId="{C74FB6A4-6255-4350-86CC-36AF14CAE634}" destId="{4172C266-0686-46C9-B61A-554D2336AAF6}" srcOrd="0" destOrd="0" presId="urn:microsoft.com/office/officeart/2008/layout/VerticalCurvedList"/>
    <dgm:cxn modelId="{A7FDC094-6BAA-4353-90C3-4060C080FFC1}" srcId="{AF98A012-1C26-4872-9B97-F6931C85D630}" destId="{C348BFF8-DC12-466F-A66B-1BB69B8B2F39}" srcOrd="1" destOrd="0" parTransId="{BED06A29-0A47-4C07-A70C-CBDA9D86931F}" sibTransId="{55890FC3-1133-4DDF-B0FC-C45F75630092}"/>
    <dgm:cxn modelId="{445C9CDA-15CB-42C0-9718-2E505B897976}" srcId="{AF98A012-1C26-4872-9B97-F6931C85D630}" destId="{C74FB6A4-6255-4350-86CC-36AF14CAE634}" srcOrd="0" destOrd="0" parTransId="{18C3A6F1-66C5-42B6-8440-2B0462DA19EE}" sibTransId="{AFEA5F0F-B214-41F2-AE4F-8E9934482E51}"/>
    <dgm:cxn modelId="{2B47DDE4-55E6-496A-811C-922C5769A1B3}" type="presOf" srcId="{AF98A012-1C26-4872-9B97-F6931C85D630}" destId="{5088DB07-459C-4F57-A832-A8C73D7CB3B1}" srcOrd="0" destOrd="0" presId="urn:microsoft.com/office/officeart/2008/layout/VerticalCurvedList"/>
    <dgm:cxn modelId="{6C4D71E6-4856-4061-83DD-FED10A655FD9}" srcId="{AF98A012-1C26-4872-9B97-F6931C85D630}" destId="{041EC50B-87C0-49A7-9A3D-EBE27394107E}" srcOrd="3" destOrd="0" parTransId="{A443E30A-3A7B-4820-9E1C-488002CA3AB2}" sibTransId="{F9817DE3-74F0-4558-81E5-098AB9005979}"/>
    <dgm:cxn modelId="{7F18C140-B391-4B22-BBF9-0E2FEC70D374}" type="presParOf" srcId="{5088DB07-459C-4F57-A832-A8C73D7CB3B1}" destId="{E34B6A4C-0D7E-471B-B31A-439FAC3F4A0F}" srcOrd="0" destOrd="0" presId="urn:microsoft.com/office/officeart/2008/layout/VerticalCurvedList"/>
    <dgm:cxn modelId="{3CC74ADE-0967-4729-946C-3F0F62B95AA2}" type="presParOf" srcId="{E34B6A4C-0D7E-471B-B31A-439FAC3F4A0F}" destId="{4D367A85-F2C9-40E5-A026-16E17EDF2C19}" srcOrd="0" destOrd="0" presId="urn:microsoft.com/office/officeart/2008/layout/VerticalCurvedList"/>
    <dgm:cxn modelId="{2F7D48BC-0F24-4CEF-AE9E-09840B61FC84}" type="presParOf" srcId="{4D367A85-F2C9-40E5-A026-16E17EDF2C19}" destId="{EEA8AF47-5798-44F4-A3D2-5F165310F38A}" srcOrd="0" destOrd="0" presId="urn:microsoft.com/office/officeart/2008/layout/VerticalCurvedList"/>
    <dgm:cxn modelId="{9BEF4E8F-DB0E-4D65-98E4-42D718CECC4A}" type="presParOf" srcId="{4D367A85-F2C9-40E5-A026-16E17EDF2C19}" destId="{52AF6D43-C828-4410-87E0-353F95D8B325}" srcOrd="1" destOrd="0" presId="urn:microsoft.com/office/officeart/2008/layout/VerticalCurvedList"/>
    <dgm:cxn modelId="{BB28F54A-0748-487A-9E56-FBE595AE48C7}" type="presParOf" srcId="{4D367A85-F2C9-40E5-A026-16E17EDF2C19}" destId="{EAD82BB4-0F41-4205-86CC-D3A710B089EA}" srcOrd="2" destOrd="0" presId="urn:microsoft.com/office/officeart/2008/layout/VerticalCurvedList"/>
    <dgm:cxn modelId="{740B72DD-4BC5-4205-AA11-0E99579A7E0D}" type="presParOf" srcId="{4D367A85-F2C9-40E5-A026-16E17EDF2C19}" destId="{12F7E3E5-9E05-4469-B4B9-191E175CE654}" srcOrd="3" destOrd="0" presId="urn:microsoft.com/office/officeart/2008/layout/VerticalCurvedList"/>
    <dgm:cxn modelId="{99E4FB1C-910E-4D9E-BF54-B9EE22C13D78}" type="presParOf" srcId="{E34B6A4C-0D7E-471B-B31A-439FAC3F4A0F}" destId="{4172C266-0686-46C9-B61A-554D2336AAF6}" srcOrd="1" destOrd="0" presId="urn:microsoft.com/office/officeart/2008/layout/VerticalCurvedList"/>
    <dgm:cxn modelId="{BBAD62F0-A84F-42B6-927D-73CB66AFCEE9}" type="presParOf" srcId="{E34B6A4C-0D7E-471B-B31A-439FAC3F4A0F}" destId="{0E6FCFD0-0098-4319-BD27-8AC268926D6F}" srcOrd="2" destOrd="0" presId="urn:microsoft.com/office/officeart/2008/layout/VerticalCurvedList"/>
    <dgm:cxn modelId="{29C4ACAD-D866-496B-9F56-6A70EFF5077F}" type="presParOf" srcId="{0E6FCFD0-0098-4319-BD27-8AC268926D6F}" destId="{994100E1-CDEF-4E15-A131-84D03A10DCA1}" srcOrd="0" destOrd="0" presId="urn:microsoft.com/office/officeart/2008/layout/VerticalCurvedList"/>
    <dgm:cxn modelId="{12CF4D5C-A3C2-447F-931F-10CBE85B731E}" type="presParOf" srcId="{E34B6A4C-0D7E-471B-B31A-439FAC3F4A0F}" destId="{AB273198-3674-47DE-A81D-C317616D4BAA}" srcOrd="3" destOrd="0" presId="urn:microsoft.com/office/officeart/2008/layout/VerticalCurvedList"/>
    <dgm:cxn modelId="{F805BB6E-D7B0-4A29-BA3E-AFDD0132AF85}" type="presParOf" srcId="{E34B6A4C-0D7E-471B-B31A-439FAC3F4A0F}" destId="{FF92A495-7D7B-4CFB-AFDD-B00C4170FEB2}" srcOrd="4" destOrd="0" presId="urn:microsoft.com/office/officeart/2008/layout/VerticalCurvedList"/>
    <dgm:cxn modelId="{96E9A8E9-4ECD-428A-8A50-2D3F17A9195B}" type="presParOf" srcId="{FF92A495-7D7B-4CFB-AFDD-B00C4170FEB2}" destId="{AFDDA21C-01A5-4378-A9D9-56FA7460F5AA}" srcOrd="0" destOrd="0" presId="urn:microsoft.com/office/officeart/2008/layout/VerticalCurvedList"/>
    <dgm:cxn modelId="{020B3537-1C35-48CF-8BFA-37C62F6D0458}" type="presParOf" srcId="{E34B6A4C-0D7E-471B-B31A-439FAC3F4A0F}" destId="{B7C3025F-2A9C-4285-81E5-E389F52DE7C8}" srcOrd="5" destOrd="0" presId="urn:microsoft.com/office/officeart/2008/layout/VerticalCurvedList"/>
    <dgm:cxn modelId="{025570E0-C512-4958-BDA6-DB53A5D96144}" type="presParOf" srcId="{E34B6A4C-0D7E-471B-B31A-439FAC3F4A0F}" destId="{06A952C2-438D-46F3-8957-881E62A49A08}" srcOrd="6" destOrd="0" presId="urn:microsoft.com/office/officeart/2008/layout/VerticalCurvedList"/>
    <dgm:cxn modelId="{C09B6F22-656E-4E4C-A61F-A9F4D956E7E3}" type="presParOf" srcId="{06A952C2-438D-46F3-8957-881E62A49A08}" destId="{2AE49F8C-33FE-49D4-91C4-B719CE2106FA}" srcOrd="0" destOrd="0" presId="urn:microsoft.com/office/officeart/2008/layout/VerticalCurvedList"/>
    <dgm:cxn modelId="{1AA9221B-413D-4DBB-AF98-FF90AB4D692D}" type="presParOf" srcId="{E34B6A4C-0D7E-471B-B31A-439FAC3F4A0F}" destId="{23AFA852-E791-4841-8504-07589E7BAF05}" srcOrd="7" destOrd="0" presId="urn:microsoft.com/office/officeart/2008/layout/VerticalCurvedList"/>
    <dgm:cxn modelId="{F88E3D21-E16E-4EC0-A34E-E27A02675809}" type="presParOf" srcId="{E34B6A4C-0D7E-471B-B31A-439FAC3F4A0F}" destId="{DD99F766-568A-4E08-ADE5-D1A8BB058DEE}" srcOrd="8" destOrd="0" presId="urn:microsoft.com/office/officeart/2008/layout/VerticalCurvedList"/>
    <dgm:cxn modelId="{35CA538F-865E-4BF3-A8D4-82FE11B25D14}" type="presParOf" srcId="{DD99F766-568A-4E08-ADE5-D1A8BB058DEE}" destId="{FBC9E0EF-15DF-4E67-B783-653A74F9C6A9}" srcOrd="0" destOrd="0" presId="urn:microsoft.com/office/officeart/2008/layout/VerticalCurvedList"/>
    <dgm:cxn modelId="{0C11848A-92F5-4232-A252-3B95DADDF10F}" type="presParOf" srcId="{E34B6A4C-0D7E-471B-B31A-439FAC3F4A0F}" destId="{A35781BD-A165-4FB7-9600-E8455BD1A254}" srcOrd="9" destOrd="0" presId="urn:microsoft.com/office/officeart/2008/layout/VerticalCurvedList"/>
    <dgm:cxn modelId="{C9FE02D0-A407-43B3-B927-A0ADBA263546}" type="presParOf" srcId="{E34B6A4C-0D7E-471B-B31A-439FAC3F4A0F}" destId="{504917D6-87DB-41F3-A4C8-8F58C65F7F83}" srcOrd="10" destOrd="0" presId="urn:microsoft.com/office/officeart/2008/layout/VerticalCurvedList"/>
    <dgm:cxn modelId="{4957C49C-12E2-4805-AF1D-4F539B6DDED9}" type="presParOf" srcId="{504917D6-87DB-41F3-A4C8-8F58C65F7F83}" destId="{0734F638-1A73-4293-B52D-961D37901E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EB1EAB-6588-46F5-8D9A-BC35FDF4945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6D0342FA-2AFD-4A14-BE4B-2F8A6DC6E1F2}">
      <dgm:prSet phldrT="[Текст]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Информация о дисциплине</a:t>
          </a:r>
        </a:p>
      </dgm:t>
    </dgm:pt>
    <dgm:pt modelId="{762D346D-3593-4483-A06E-188EECB29E8B}" type="parTrans" cxnId="{DB37FA1F-F0DD-4977-A92F-B4C91AB0B8F5}">
      <dgm:prSet/>
      <dgm:spPr/>
      <dgm:t>
        <a:bodyPr/>
        <a:lstStyle/>
        <a:p>
          <a:endParaRPr lang="ru-RU"/>
        </a:p>
      </dgm:t>
    </dgm:pt>
    <dgm:pt modelId="{8FD16683-1A38-4469-8256-70D19FE09953}" type="sibTrans" cxnId="{DB37FA1F-F0DD-4977-A92F-B4C91AB0B8F5}">
      <dgm:prSet/>
      <dgm:spPr/>
      <dgm:t>
        <a:bodyPr/>
        <a:lstStyle/>
        <a:p>
          <a:endParaRPr lang="ru-RU"/>
        </a:p>
      </dgm:t>
    </dgm:pt>
    <dgm:pt modelId="{8F48622D-7535-46AC-882F-FA9DCD8ADEB9}">
      <dgm:prSet phldrT="[Текст]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Цель и задачи</a:t>
          </a:r>
        </a:p>
      </dgm:t>
    </dgm:pt>
    <dgm:pt modelId="{A291887D-EBA4-4B11-94B9-40C3492E2526}" type="parTrans" cxnId="{08004166-4DA4-4422-976A-C7BAB000499A}">
      <dgm:prSet/>
      <dgm:spPr/>
      <dgm:t>
        <a:bodyPr/>
        <a:lstStyle/>
        <a:p>
          <a:endParaRPr lang="ru-RU"/>
        </a:p>
      </dgm:t>
    </dgm:pt>
    <dgm:pt modelId="{05A9A1B7-7506-47FA-AD68-7EFA89B52E27}" type="sibTrans" cxnId="{08004166-4DA4-4422-976A-C7BAB000499A}">
      <dgm:prSet/>
      <dgm:spPr/>
      <dgm:t>
        <a:bodyPr/>
        <a:lstStyle/>
        <a:p>
          <a:endParaRPr lang="ru-RU"/>
        </a:p>
      </dgm:t>
    </dgm:pt>
    <dgm:pt modelId="{DB1A14B3-33F9-44C4-AD34-E4872BEB57A2}">
      <dgm:prSet phldrT="[Текст]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Компетенции</a:t>
          </a:r>
        </a:p>
      </dgm:t>
    </dgm:pt>
    <dgm:pt modelId="{FB8B41DD-46CE-4E45-BA78-0C082698DD84}" type="parTrans" cxnId="{6E788481-3508-4350-BD1D-31607A117775}">
      <dgm:prSet/>
      <dgm:spPr/>
      <dgm:t>
        <a:bodyPr/>
        <a:lstStyle/>
        <a:p>
          <a:endParaRPr lang="ru-RU"/>
        </a:p>
      </dgm:t>
    </dgm:pt>
    <dgm:pt modelId="{12590034-C75B-4351-8793-0B195212F26D}" type="sibTrans" cxnId="{6E788481-3508-4350-BD1D-31607A117775}">
      <dgm:prSet/>
      <dgm:spPr/>
      <dgm:t>
        <a:bodyPr/>
        <a:lstStyle/>
        <a:p>
          <a:endParaRPr lang="ru-RU"/>
        </a:p>
      </dgm:t>
    </dgm:pt>
    <dgm:pt modelId="{3C3A4905-1489-4311-A156-3041ABAEF4BC}">
      <dgm:prSet phldrT="[Текст]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Теоретические материалы</a:t>
          </a:r>
        </a:p>
      </dgm:t>
    </dgm:pt>
    <dgm:pt modelId="{B61DC0D8-106C-4D0A-A8A9-AFE7838C3017}" type="parTrans" cxnId="{5F3038D0-E354-422F-BEEF-FB8FC34B57CA}">
      <dgm:prSet/>
      <dgm:spPr/>
      <dgm:t>
        <a:bodyPr/>
        <a:lstStyle/>
        <a:p>
          <a:endParaRPr lang="ru-RU"/>
        </a:p>
      </dgm:t>
    </dgm:pt>
    <dgm:pt modelId="{D5EF09B3-0285-4972-8D6C-4A8A73F633F9}" type="sibTrans" cxnId="{5F3038D0-E354-422F-BEEF-FB8FC34B57CA}">
      <dgm:prSet/>
      <dgm:spPr/>
      <dgm:t>
        <a:bodyPr/>
        <a:lstStyle/>
        <a:p>
          <a:endParaRPr lang="ru-RU"/>
        </a:p>
      </dgm:t>
    </dgm:pt>
    <dgm:pt modelId="{A27B3689-44F2-4C18-B621-B1CF8E947080}">
      <dgm:prSet phldrT="[Текст]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ФОС</a:t>
          </a:r>
        </a:p>
      </dgm:t>
    </dgm:pt>
    <dgm:pt modelId="{523AC43C-82EA-40E3-A544-EF5775C885A8}" type="parTrans" cxnId="{5110CCAB-F437-4E3C-B8C6-9D13342C949B}">
      <dgm:prSet/>
      <dgm:spPr/>
      <dgm:t>
        <a:bodyPr/>
        <a:lstStyle/>
        <a:p>
          <a:endParaRPr lang="ru-RU"/>
        </a:p>
      </dgm:t>
    </dgm:pt>
    <dgm:pt modelId="{C91BAAD9-B06E-4490-A81A-0E9265BE84F0}" type="sibTrans" cxnId="{5110CCAB-F437-4E3C-B8C6-9D13342C949B}">
      <dgm:prSet/>
      <dgm:spPr/>
      <dgm:t>
        <a:bodyPr/>
        <a:lstStyle/>
        <a:p>
          <a:endParaRPr lang="ru-RU"/>
        </a:p>
      </dgm:t>
    </dgm:pt>
    <dgm:pt modelId="{0DF745E7-6AE4-44E6-9D3E-2CACA7F97A7D}">
      <dgm:prSet phldrT="[Текст]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СРС</a:t>
          </a:r>
        </a:p>
      </dgm:t>
    </dgm:pt>
    <dgm:pt modelId="{B6D0B1C4-4AEF-4BBC-BAFA-40652F013852}" type="parTrans" cxnId="{FFED24F1-3A61-4A6E-BCE8-10C15FE02052}">
      <dgm:prSet/>
      <dgm:spPr/>
      <dgm:t>
        <a:bodyPr/>
        <a:lstStyle/>
        <a:p>
          <a:endParaRPr lang="ru-RU"/>
        </a:p>
      </dgm:t>
    </dgm:pt>
    <dgm:pt modelId="{5B6BBF10-5428-4037-B80F-4E22C0B98447}" type="sibTrans" cxnId="{FFED24F1-3A61-4A6E-BCE8-10C15FE02052}">
      <dgm:prSet/>
      <dgm:spPr/>
      <dgm:t>
        <a:bodyPr/>
        <a:lstStyle/>
        <a:p>
          <a:endParaRPr lang="ru-RU"/>
        </a:p>
      </dgm:t>
    </dgm:pt>
    <dgm:pt modelId="{B8C84E0B-F6EE-44DD-8C67-F0036C0CBF56}">
      <dgm:prSet phldrT="[Текст]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Список литературы</a:t>
          </a:r>
        </a:p>
      </dgm:t>
    </dgm:pt>
    <dgm:pt modelId="{B11C691A-4F21-40C9-9088-4AC7EA93F883}" type="parTrans" cxnId="{1931BC02-1887-4CFC-8295-8D7AD5E2CDD5}">
      <dgm:prSet/>
      <dgm:spPr/>
      <dgm:t>
        <a:bodyPr/>
        <a:lstStyle/>
        <a:p>
          <a:endParaRPr lang="ru-RU"/>
        </a:p>
      </dgm:t>
    </dgm:pt>
    <dgm:pt modelId="{1E3C1F6F-1C93-471D-AEDD-1EAADDA9E695}" type="sibTrans" cxnId="{1931BC02-1887-4CFC-8295-8D7AD5E2CDD5}">
      <dgm:prSet/>
      <dgm:spPr/>
      <dgm:t>
        <a:bodyPr/>
        <a:lstStyle/>
        <a:p>
          <a:endParaRPr lang="ru-RU"/>
        </a:p>
      </dgm:t>
    </dgm:pt>
    <dgm:pt modelId="{784DBD18-D54F-48B3-A71B-59B389E7C22A}" type="pres">
      <dgm:prSet presAssocID="{E3EB1EAB-6588-46F5-8D9A-BC35FDF4945E}" presName="Name0" presStyleCnt="0">
        <dgm:presLayoutVars>
          <dgm:dir/>
          <dgm:resizeHandles val="exact"/>
        </dgm:presLayoutVars>
      </dgm:prSet>
      <dgm:spPr/>
    </dgm:pt>
    <dgm:pt modelId="{7041D37E-2BB5-4582-8D56-F001202EA8C2}" type="pres">
      <dgm:prSet presAssocID="{E3EB1EAB-6588-46F5-8D9A-BC35FDF4945E}" presName="fgShape" presStyleLbl="fgShp" presStyleIdx="0" presStyleCnt="1" custScaleY="117391" custLinFactNeighborX="-711" custLinFactNeighborY="-16422"/>
      <dgm:spPr>
        <a:solidFill>
          <a:srgbClr val="2F5A91"/>
        </a:solidFill>
        <a:ln>
          <a:noFill/>
        </a:ln>
      </dgm:spPr>
    </dgm:pt>
    <dgm:pt modelId="{B331F897-E0B0-4A94-BF6C-11A2B2B04BC5}" type="pres">
      <dgm:prSet presAssocID="{E3EB1EAB-6588-46F5-8D9A-BC35FDF4945E}" presName="linComp" presStyleCnt="0"/>
      <dgm:spPr/>
    </dgm:pt>
    <dgm:pt modelId="{8F908281-E820-4D39-83BE-8D28958DCAC8}" type="pres">
      <dgm:prSet presAssocID="{6D0342FA-2AFD-4A14-BE4B-2F8A6DC6E1F2}" presName="compNode" presStyleCnt="0"/>
      <dgm:spPr/>
    </dgm:pt>
    <dgm:pt modelId="{99A053B8-3F2E-47CA-925F-2F32CC70F78C}" type="pres">
      <dgm:prSet presAssocID="{6D0342FA-2AFD-4A14-BE4B-2F8A6DC6E1F2}" presName="bkgdShape" presStyleLbl="node1" presStyleIdx="0" presStyleCnt="7" custLinFactNeighborX="-298" custLinFactNeighborY="324"/>
      <dgm:spPr/>
    </dgm:pt>
    <dgm:pt modelId="{AA682F08-A173-4BDB-A89C-2DF2EDDCB5FC}" type="pres">
      <dgm:prSet presAssocID="{6D0342FA-2AFD-4A14-BE4B-2F8A6DC6E1F2}" presName="nodeTx" presStyleLbl="node1" presStyleIdx="0" presStyleCnt="7">
        <dgm:presLayoutVars>
          <dgm:bulletEnabled val="1"/>
        </dgm:presLayoutVars>
      </dgm:prSet>
      <dgm:spPr/>
    </dgm:pt>
    <dgm:pt modelId="{E099A20E-4009-4630-93FF-67FDA370B1CE}" type="pres">
      <dgm:prSet presAssocID="{6D0342FA-2AFD-4A14-BE4B-2F8A6DC6E1F2}" presName="invisiNode" presStyleLbl="node1" presStyleIdx="0" presStyleCnt="7"/>
      <dgm:spPr/>
    </dgm:pt>
    <dgm:pt modelId="{95623A36-88E7-47BA-8930-F4368223594E}" type="pres">
      <dgm:prSet presAssocID="{6D0342FA-2AFD-4A14-BE4B-2F8A6DC6E1F2}" presName="imagNode" presStyleLbl="fgImgPlace1" presStyleIdx="0" presStyleCnt="7" custScaleX="77939" custScaleY="7025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54BBDA8-D9AA-494D-AB2B-90B13092DCEA}" type="pres">
      <dgm:prSet presAssocID="{8FD16683-1A38-4469-8256-70D19FE09953}" presName="sibTrans" presStyleLbl="sibTrans2D1" presStyleIdx="0" presStyleCnt="0"/>
      <dgm:spPr/>
    </dgm:pt>
    <dgm:pt modelId="{37662551-41DB-4FBF-9280-FAE2B8D84900}" type="pres">
      <dgm:prSet presAssocID="{8F48622D-7535-46AC-882F-FA9DCD8ADEB9}" presName="compNode" presStyleCnt="0"/>
      <dgm:spPr/>
    </dgm:pt>
    <dgm:pt modelId="{DC54C490-BDDA-4186-9C46-CE64658FC496}" type="pres">
      <dgm:prSet presAssocID="{8F48622D-7535-46AC-882F-FA9DCD8ADEB9}" presName="bkgdShape" presStyleLbl="node1" presStyleIdx="1" presStyleCnt="7" custLinFactNeighborY="324"/>
      <dgm:spPr/>
    </dgm:pt>
    <dgm:pt modelId="{F4415D18-B83D-44B2-AABD-EF620A3B97C3}" type="pres">
      <dgm:prSet presAssocID="{8F48622D-7535-46AC-882F-FA9DCD8ADEB9}" presName="nodeTx" presStyleLbl="node1" presStyleIdx="1" presStyleCnt="7">
        <dgm:presLayoutVars>
          <dgm:bulletEnabled val="1"/>
        </dgm:presLayoutVars>
      </dgm:prSet>
      <dgm:spPr/>
    </dgm:pt>
    <dgm:pt modelId="{5EF2F77E-BC25-4A93-94A2-444E1B8F7A1F}" type="pres">
      <dgm:prSet presAssocID="{8F48622D-7535-46AC-882F-FA9DCD8ADEB9}" presName="invisiNode" presStyleLbl="node1" presStyleIdx="1" presStyleCnt="7"/>
      <dgm:spPr/>
    </dgm:pt>
    <dgm:pt modelId="{21FA770C-69D8-4502-B15A-C178ACAF0D7B}" type="pres">
      <dgm:prSet presAssocID="{8F48622D-7535-46AC-882F-FA9DCD8ADEB9}" presName="imagNode" presStyleLbl="fgImgPlace1" presStyleIdx="1" presStyleCnt="7" custScaleX="77939" custScaleY="7025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60B4ACA-8397-44DD-82C2-63765C2B6B42}" type="pres">
      <dgm:prSet presAssocID="{05A9A1B7-7506-47FA-AD68-7EFA89B52E27}" presName="sibTrans" presStyleLbl="sibTrans2D1" presStyleIdx="0" presStyleCnt="0"/>
      <dgm:spPr/>
    </dgm:pt>
    <dgm:pt modelId="{9D359144-57D6-4BFC-B63E-EC3DFDB42DF5}" type="pres">
      <dgm:prSet presAssocID="{DB1A14B3-33F9-44C4-AD34-E4872BEB57A2}" presName="compNode" presStyleCnt="0"/>
      <dgm:spPr/>
    </dgm:pt>
    <dgm:pt modelId="{37FB1AB8-A423-4916-A6CD-2A1CC9EC9EBB}" type="pres">
      <dgm:prSet presAssocID="{DB1A14B3-33F9-44C4-AD34-E4872BEB57A2}" presName="bkgdShape" presStyleLbl="node1" presStyleIdx="2" presStyleCnt="7" custLinFactNeighborY="324"/>
      <dgm:spPr/>
    </dgm:pt>
    <dgm:pt modelId="{0833D972-49E2-40CB-AAD7-8CD2B4EA4B56}" type="pres">
      <dgm:prSet presAssocID="{DB1A14B3-33F9-44C4-AD34-E4872BEB57A2}" presName="nodeTx" presStyleLbl="node1" presStyleIdx="2" presStyleCnt="7">
        <dgm:presLayoutVars>
          <dgm:bulletEnabled val="1"/>
        </dgm:presLayoutVars>
      </dgm:prSet>
      <dgm:spPr/>
    </dgm:pt>
    <dgm:pt modelId="{352C7439-72EB-42E6-B572-E6329AF2A136}" type="pres">
      <dgm:prSet presAssocID="{DB1A14B3-33F9-44C4-AD34-E4872BEB57A2}" presName="invisiNode" presStyleLbl="node1" presStyleIdx="2" presStyleCnt="7"/>
      <dgm:spPr/>
    </dgm:pt>
    <dgm:pt modelId="{77C1F8E0-8DE7-4004-8369-93FE80ECE3EF}" type="pres">
      <dgm:prSet presAssocID="{DB1A14B3-33F9-44C4-AD34-E4872BEB57A2}" presName="imagNode" presStyleLbl="fgImgPlace1" presStyleIdx="2" presStyleCnt="7" custScaleX="77939" custScaleY="7025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A6EEA2F-CAE8-478D-9C9E-D9452A472A01}" type="pres">
      <dgm:prSet presAssocID="{12590034-C75B-4351-8793-0B195212F26D}" presName="sibTrans" presStyleLbl="sibTrans2D1" presStyleIdx="0" presStyleCnt="0"/>
      <dgm:spPr/>
    </dgm:pt>
    <dgm:pt modelId="{27308813-AA65-45D5-B248-2F4990B8FC82}" type="pres">
      <dgm:prSet presAssocID="{3C3A4905-1489-4311-A156-3041ABAEF4BC}" presName="compNode" presStyleCnt="0"/>
      <dgm:spPr/>
    </dgm:pt>
    <dgm:pt modelId="{7E09B4AD-9F3E-4099-8724-6B1523EC39C0}" type="pres">
      <dgm:prSet presAssocID="{3C3A4905-1489-4311-A156-3041ABAEF4BC}" presName="bkgdShape" presStyleLbl="node1" presStyleIdx="3" presStyleCnt="7" custLinFactNeighborY="324"/>
      <dgm:spPr/>
    </dgm:pt>
    <dgm:pt modelId="{1932B898-6C69-4843-AF1C-E22AA5D155B4}" type="pres">
      <dgm:prSet presAssocID="{3C3A4905-1489-4311-A156-3041ABAEF4BC}" presName="nodeTx" presStyleLbl="node1" presStyleIdx="3" presStyleCnt="7">
        <dgm:presLayoutVars>
          <dgm:bulletEnabled val="1"/>
        </dgm:presLayoutVars>
      </dgm:prSet>
      <dgm:spPr/>
    </dgm:pt>
    <dgm:pt modelId="{2B716CA3-43E1-469D-9040-47CF8973F3F0}" type="pres">
      <dgm:prSet presAssocID="{3C3A4905-1489-4311-A156-3041ABAEF4BC}" presName="invisiNode" presStyleLbl="node1" presStyleIdx="3" presStyleCnt="7"/>
      <dgm:spPr/>
    </dgm:pt>
    <dgm:pt modelId="{0BFC2395-4D56-4544-B92D-A040A689B9AD}" type="pres">
      <dgm:prSet presAssocID="{3C3A4905-1489-4311-A156-3041ABAEF4BC}" presName="imagNode" presStyleLbl="fgImgPlace1" presStyleIdx="3" presStyleCnt="7" custScaleX="77939" custScaleY="7025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39F8E70-CFF9-4E50-8DA7-5CA58F2A46EC}" type="pres">
      <dgm:prSet presAssocID="{D5EF09B3-0285-4972-8D6C-4A8A73F633F9}" presName="sibTrans" presStyleLbl="sibTrans2D1" presStyleIdx="0" presStyleCnt="0"/>
      <dgm:spPr/>
    </dgm:pt>
    <dgm:pt modelId="{8A4329EA-6732-4212-AA53-781345301768}" type="pres">
      <dgm:prSet presAssocID="{A27B3689-44F2-4C18-B621-B1CF8E947080}" presName="compNode" presStyleCnt="0"/>
      <dgm:spPr/>
    </dgm:pt>
    <dgm:pt modelId="{FF985636-D618-44CB-A34F-9E785177923E}" type="pres">
      <dgm:prSet presAssocID="{A27B3689-44F2-4C18-B621-B1CF8E947080}" presName="bkgdShape" presStyleLbl="node1" presStyleIdx="4" presStyleCnt="7" custLinFactNeighborY="324"/>
      <dgm:spPr/>
    </dgm:pt>
    <dgm:pt modelId="{6406806E-3404-49B0-98D7-5573028E7366}" type="pres">
      <dgm:prSet presAssocID="{A27B3689-44F2-4C18-B621-B1CF8E947080}" presName="nodeTx" presStyleLbl="node1" presStyleIdx="4" presStyleCnt="7">
        <dgm:presLayoutVars>
          <dgm:bulletEnabled val="1"/>
        </dgm:presLayoutVars>
      </dgm:prSet>
      <dgm:spPr/>
    </dgm:pt>
    <dgm:pt modelId="{F885A901-3CF8-4638-AF66-41803B3234AF}" type="pres">
      <dgm:prSet presAssocID="{A27B3689-44F2-4C18-B621-B1CF8E947080}" presName="invisiNode" presStyleLbl="node1" presStyleIdx="4" presStyleCnt="7"/>
      <dgm:spPr/>
    </dgm:pt>
    <dgm:pt modelId="{E9957135-3950-44B8-A4E2-DF1BA0653A50}" type="pres">
      <dgm:prSet presAssocID="{A27B3689-44F2-4C18-B621-B1CF8E947080}" presName="imagNode" presStyleLbl="fgImgPlace1" presStyleIdx="4" presStyleCnt="7" custScaleX="77939" custScaleY="7025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1A23066C-8688-4A22-9541-91A5DA707FBB}" type="pres">
      <dgm:prSet presAssocID="{C91BAAD9-B06E-4490-A81A-0E9265BE84F0}" presName="sibTrans" presStyleLbl="sibTrans2D1" presStyleIdx="0" presStyleCnt="0"/>
      <dgm:spPr/>
    </dgm:pt>
    <dgm:pt modelId="{4C727C7A-0BBF-46FC-886F-03336E96C206}" type="pres">
      <dgm:prSet presAssocID="{0DF745E7-6AE4-44E6-9D3E-2CACA7F97A7D}" presName="compNode" presStyleCnt="0"/>
      <dgm:spPr/>
    </dgm:pt>
    <dgm:pt modelId="{3302FC5F-3CEC-4303-972C-CBD60296AC4A}" type="pres">
      <dgm:prSet presAssocID="{0DF745E7-6AE4-44E6-9D3E-2CACA7F97A7D}" presName="bkgdShape" presStyleLbl="node1" presStyleIdx="5" presStyleCnt="7" custLinFactNeighborY="324"/>
      <dgm:spPr/>
    </dgm:pt>
    <dgm:pt modelId="{E40857F6-BBA9-44EF-9B64-554E02D196A8}" type="pres">
      <dgm:prSet presAssocID="{0DF745E7-6AE4-44E6-9D3E-2CACA7F97A7D}" presName="nodeTx" presStyleLbl="node1" presStyleIdx="5" presStyleCnt="7">
        <dgm:presLayoutVars>
          <dgm:bulletEnabled val="1"/>
        </dgm:presLayoutVars>
      </dgm:prSet>
      <dgm:spPr/>
    </dgm:pt>
    <dgm:pt modelId="{932CB5C2-C235-4AAB-B111-948E2B646EEB}" type="pres">
      <dgm:prSet presAssocID="{0DF745E7-6AE4-44E6-9D3E-2CACA7F97A7D}" presName="invisiNode" presStyleLbl="node1" presStyleIdx="5" presStyleCnt="7"/>
      <dgm:spPr/>
    </dgm:pt>
    <dgm:pt modelId="{35B3FE27-A9AC-4A7B-BE30-359CC23162D9}" type="pres">
      <dgm:prSet presAssocID="{0DF745E7-6AE4-44E6-9D3E-2CACA7F97A7D}" presName="imagNode" presStyleLbl="fgImgPlace1" presStyleIdx="5" presStyleCnt="7" custScaleX="77939" custScaleY="7025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060990AF-0C0C-4224-9D95-7E52449D86DA}" type="pres">
      <dgm:prSet presAssocID="{5B6BBF10-5428-4037-B80F-4E22C0B98447}" presName="sibTrans" presStyleLbl="sibTrans2D1" presStyleIdx="0" presStyleCnt="0"/>
      <dgm:spPr/>
    </dgm:pt>
    <dgm:pt modelId="{3E7AA4C9-722B-4ABC-8193-44B0D93779DE}" type="pres">
      <dgm:prSet presAssocID="{B8C84E0B-F6EE-44DD-8C67-F0036C0CBF56}" presName="compNode" presStyleCnt="0"/>
      <dgm:spPr/>
    </dgm:pt>
    <dgm:pt modelId="{D1A88301-41D4-4623-97ED-4218670873B3}" type="pres">
      <dgm:prSet presAssocID="{B8C84E0B-F6EE-44DD-8C67-F0036C0CBF56}" presName="bkgdShape" presStyleLbl="node1" presStyleIdx="6" presStyleCnt="7" custLinFactNeighborY="324"/>
      <dgm:spPr/>
    </dgm:pt>
    <dgm:pt modelId="{D8CE00A7-7E6C-44C4-B45F-5A49E2155553}" type="pres">
      <dgm:prSet presAssocID="{B8C84E0B-F6EE-44DD-8C67-F0036C0CBF56}" presName="nodeTx" presStyleLbl="node1" presStyleIdx="6" presStyleCnt="7">
        <dgm:presLayoutVars>
          <dgm:bulletEnabled val="1"/>
        </dgm:presLayoutVars>
      </dgm:prSet>
      <dgm:spPr/>
    </dgm:pt>
    <dgm:pt modelId="{DF9862E0-3C52-4404-8534-5EF5CB9D889C}" type="pres">
      <dgm:prSet presAssocID="{B8C84E0B-F6EE-44DD-8C67-F0036C0CBF56}" presName="invisiNode" presStyleLbl="node1" presStyleIdx="6" presStyleCnt="7"/>
      <dgm:spPr/>
    </dgm:pt>
    <dgm:pt modelId="{4C8BE0EC-5A39-4208-AA57-87416397E2BF}" type="pres">
      <dgm:prSet presAssocID="{B8C84E0B-F6EE-44DD-8C67-F0036C0CBF56}" presName="imagNode" presStyleLbl="fgImgPlace1" presStyleIdx="6" presStyleCnt="7" custScaleX="77939" custScaleY="7025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8D0CCB00-FCFF-40FE-8BEB-649CBC5477F3}" type="presOf" srcId="{B8C84E0B-F6EE-44DD-8C67-F0036C0CBF56}" destId="{D1A88301-41D4-4623-97ED-4218670873B3}" srcOrd="0" destOrd="0" presId="urn:microsoft.com/office/officeart/2005/8/layout/hList7"/>
    <dgm:cxn modelId="{1931BC02-1887-4CFC-8295-8D7AD5E2CDD5}" srcId="{E3EB1EAB-6588-46F5-8D9A-BC35FDF4945E}" destId="{B8C84E0B-F6EE-44DD-8C67-F0036C0CBF56}" srcOrd="6" destOrd="0" parTransId="{B11C691A-4F21-40C9-9088-4AC7EA93F883}" sibTransId="{1E3C1F6F-1C93-471D-AEDD-1EAADDA9E695}"/>
    <dgm:cxn modelId="{B1AD9317-2298-4371-B47A-8AB75B8CC1B7}" type="presOf" srcId="{C91BAAD9-B06E-4490-A81A-0E9265BE84F0}" destId="{1A23066C-8688-4A22-9541-91A5DA707FBB}" srcOrd="0" destOrd="0" presId="urn:microsoft.com/office/officeart/2005/8/layout/hList7"/>
    <dgm:cxn modelId="{953A751F-C22D-4436-8F72-0B630C7ECD72}" type="presOf" srcId="{3C3A4905-1489-4311-A156-3041ABAEF4BC}" destId="{7E09B4AD-9F3E-4099-8724-6B1523EC39C0}" srcOrd="0" destOrd="0" presId="urn:microsoft.com/office/officeart/2005/8/layout/hList7"/>
    <dgm:cxn modelId="{DB37FA1F-F0DD-4977-A92F-B4C91AB0B8F5}" srcId="{E3EB1EAB-6588-46F5-8D9A-BC35FDF4945E}" destId="{6D0342FA-2AFD-4A14-BE4B-2F8A6DC6E1F2}" srcOrd="0" destOrd="0" parTransId="{762D346D-3593-4483-A06E-188EECB29E8B}" sibTransId="{8FD16683-1A38-4469-8256-70D19FE09953}"/>
    <dgm:cxn modelId="{3F39A220-FAF3-45DC-8606-8E959DA75F75}" type="presOf" srcId="{0DF745E7-6AE4-44E6-9D3E-2CACA7F97A7D}" destId="{E40857F6-BBA9-44EF-9B64-554E02D196A8}" srcOrd="1" destOrd="0" presId="urn:microsoft.com/office/officeart/2005/8/layout/hList7"/>
    <dgm:cxn modelId="{1F9D892C-36FD-41CA-888F-74EB5FF57C04}" type="presOf" srcId="{0DF745E7-6AE4-44E6-9D3E-2CACA7F97A7D}" destId="{3302FC5F-3CEC-4303-972C-CBD60296AC4A}" srcOrd="0" destOrd="0" presId="urn:microsoft.com/office/officeart/2005/8/layout/hList7"/>
    <dgm:cxn modelId="{550B8A40-D668-4AAB-8B49-287DAE499505}" type="presOf" srcId="{8FD16683-1A38-4469-8256-70D19FE09953}" destId="{854BBDA8-D9AA-494D-AB2B-90B13092DCEA}" srcOrd="0" destOrd="0" presId="urn:microsoft.com/office/officeart/2005/8/layout/hList7"/>
    <dgm:cxn modelId="{82116844-9321-48C2-B80D-FFD8BA0DAEE2}" type="presOf" srcId="{05A9A1B7-7506-47FA-AD68-7EFA89B52E27}" destId="{160B4ACA-8397-44DD-82C2-63765C2B6B42}" srcOrd="0" destOrd="0" presId="urn:microsoft.com/office/officeart/2005/8/layout/hList7"/>
    <dgm:cxn modelId="{08004166-4DA4-4422-976A-C7BAB000499A}" srcId="{E3EB1EAB-6588-46F5-8D9A-BC35FDF4945E}" destId="{8F48622D-7535-46AC-882F-FA9DCD8ADEB9}" srcOrd="1" destOrd="0" parTransId="{A291887D-EBA4-4B11-94B9-40C3492E2526}" sibTransId="{05A9A1B7-7506-47FA-AD68-7EFA89B52E27}"/>
    <dgm:cxn modelId="{1857046D-6D3A-4B96-A078-FF0654586C65}" type="presOf" srcId="{6D0342FA-2AFD-4A14-BE4B-2F8A6DC6E1F2}" destId="{AA682F08-A173-4BDB-A89C-2DF2EDDCB5FC}" srcOrd="1" destOrd="0" presId="urn:microsoft.com/office/officeart/2005/8/layout/hList7"/>
    <dgm:cxn modelId="{59B9506F-B00F-4AFF-A970-91B4834144F0}" type="presOf" srcId="{8F48622D-7535-46AC-882F-FA9DCD8ADEB9}" destId="{F4415D18-B83D-44B2-AABD-EF620A3B97C3}" srcOrd="1" destOrd="0" presId="urn:microsoft.com/office/officeart/2005/8/layout/hList7"/>
    <dgm:cxn modelId="{C7287450-2CC4-4836-B4F0-82204BDAD06E}" type="presOf" srcId="{3C3A4905-1489-4311-A156-3041ABAEF4BC}" destId="{1932B898-6C69-4843-AF1C-E22AA5D155B4}" srcOrd="1" destOrd="0" presId="urn:microsoft.com/office/officeart/2005/8/layout/hList7"/>
    <dgm:cxn modelId="{E1BEFB52-17F8-4F5E-96E9-126600C3BBAA}" type="presOf" srcId="{6D0342FA-2AFD-4A14-BE4B-2F8A6DC6E1F2}" destId="{99A053B8-3F2E-47CA-925F-2F32CC70F78C}" srcOrd="0" destOrd="0" presId="urn:microsoft.com/office/officeart/2005/8/layout/hList7"/>
    <dgm:cxn modelId="{6E788481-3508-4350-BD1D-31607A117775}" srcId="{E3EB1EAB-6588-46F5-8D9A-BC35FDF4945E}" destId="{DB1A14B3-33F9-44C4-AD34-E4872BEB57A2}" srcOrd="2" destOrd="0" parTransId="{FB8B41DD-46CE-4E45-BA78-0C082698DD84}" sibTransId="{12590034-C75B-4351-8793-0B195212F26D}"/>
    <dgm:cxn modelId="{CCB15289-2E9F-40FF-889F-58DD2391D671}" type="presOf" srcId="{A27B3689-44F2-4C18-B621-B1CF8E947080}" destId="{FF985636-D618-44CB-A34F-9E785177923E}" srcOrd="0" destOrd="0" presId="urn:microsoft.com/office/officeart/2005/8/layout/hList7"/>
    <dgm:cxn modelId="{DCA54F8E-37BB-4914-A5E0-FA930572D64E}" type="presOf" srcId="{A27B3689-44F2-4C18-B621-B1CF8E947080}" destId="{6406806E-3404-49B0-98D7-5573028E7366}" srcOrd="1" destOrd="0" presId="urn:microsoft.com/office/officeart/2005/8/layout/hList7"/>
    <dgm:cxn modelId="{DF38B99E-715D-4B24-86C7-5409BEB69272}" type="presOf" srcId="{DB1A14B3-33F9-44C4-AD34-E4872BEB57A2}" destId="{0833D972-49E2-40CB-AAD7-8CD2B4EA4B56}" srcOrd="1" destOrd="0" presId="urn:microsoft.com/office/officeart/2005/8/layout/hList7"/>
    <dgm:cxn modelId="{1D1099A9-3DD0-4709-BCAE-30A5433BD5F1}" type="presOf" srcId="{E3EB1EAB-6588-46F5-8D9A-BC35FDF4945E}" destId="{784DBD18-D54F-48B3-A71B-59B389E7C22A}" srcOrd="0" destOrd="0" presId="urn:microsoft.com/office/officeart/2005/8/layout/hList7"/>
    <dgm:cxn modelId="{5110CCAB-F437-4E3C-B8C6-9D13342C949B}" srcId="{E3EB1EAB-6588-46F5-8D9A-BC35FDF4945E}" destId="{A27B3689-44F2-4C18-B621-B1CF8E947080}" srcOrd="4" destOrd="0" parTransId="{523AC43C-82EA-40E3-A544-EF5775C885A8}" sibTransId="{C91BAAD9-B06E-4490-A81A-0E9265BE84F0}"/>
    <dgm:cxn modelId="{9FC76AC1-2BD4-4513-9E84-8E2E151CE0F5}" type="presOf" srcId="{D5EF09B3-0285-4972-8D6C-4A8A73F633F9}" destId="{639F8E70-CFF9-4E50-8DA7-5CA58F2A46EC}" srcOrd="0" destOrd="0" presId="urn:microsoft.com/office/officeart/2005/8/layout/hList7"/>
    <dgm:cxn modelId="{541016C9-67DC-4C60-B8FB-4168DBA02D6B}" type="presOf" srcId="{B8C84E0B-F6EE-44DD-8C67-F0036C0CBF56}" destId="{D8CE00A7-7E6C-44C4-B45F-5A49E2155553}" srcOrd="1" destOrd="0" presId="urn:microsoft.com/office/officeart/2005/8/layout/hList7"/>
    <dgm:cxn modelId="{5F3038D0-E354-422F-BEEF-FB8FC34B57CA}" srcId="{E3EB1EAB-6588-46F5-8D9A-BC35FDF4945E}" destId="{3C3A4905-1489-4311-A156-3041ABAEF4BC}" srcOrd="3" destOrd="0" parTransId="{B61DC0D8-106C-4D0A-A8A9-AFE7838C3017}" sibTransId="{D5EF09B3-0285-4972-8D6C-4A8A73F633F9}"/>
    <dgm:cxn modelId="{68BDE6DE-20F5-4C49-A7EE-A10BB3C46706}" type="presOf" srcId="{12590034-C75B-4351-8793-0B195212F26D}" destId="{FA6EEA2F-CAE8-478D-9C9E-D9452A472A01}" srcOrd="0" destOrd="0" presId="urn:microsoft.com/office/officeart/2005/8/layout/hList7"/>
    <dgm:cxn modelId="{CA1C2BEF-1871-4620-9D59-9BF024642F90}" type="presOf" srcId="{DB1A14B3-33F9-44C4-AD34-E4872BEB57A2}" destId="{37FB1AB8-A423-4916-A6CD-2A1CC9EC9EBB}" srcOrd="0" destOrd="0" presId="urn:microsoft.com/office/officeart/2005/8/layout/hList7"/>
    <dgm:cxn modelId="{FFED24F1-3A61-4A6E-BCE8-10C15FE02052}" srcId="{E3EB1EAB-6588-46F5-8D9A-BC35FDF4945E}" destId="{0DF745E7-6AE4-44E6-9D3E-2CACA7F97A7D}" srcOrd="5" destOrd="0" parTransId="{B6D0B1C4-4AEF-4BBC-BAFA-40652F013852}" sibTransId="{5B6BBF10-5428-4037-B80F-4E22C0B98447}"/>
    <dgm:cxn modelId="{AF155EF5-ABD2-4AFB-A515-F4BD495A2772}" type="presOf" srcId="{8F48622D-7535-46AC-882F-FA9DCD8ADEB9}" destId="{DC54C490-BDDA-4186-9C46-CE64658FC496}" srcOrd="0" destOrd="0" presId="urn:microsoft.com/office/officeart/2005/8/layout/hList7"/>
    <dgm:cxn modelId="{71520AF9-55AB-4C2E-9E19-4B3064DC74C8}" type="presOf" srcId="{5B6BBF10-5428-4037-B80F-4E22C0B98447}" destId="{060990AF-0C0C-4224-9D95-7E52449D86DA}" srcOrd="0" destOrd="0" presId="urn:microsoft.com/office/officeart/2005/8/layout/hList7"/>
    <dgm:cxn modelId="{E15571A0-4D85-430F-B2C9-E88C5DD1C4DB}" type="presParOf" srcId="{784DBD18-D54F-48B3-A71B-59B389E7C22A}" destId="{7041D37E-2BB5-4582-8D56-F001202EA8C2}" srcOrd="0" destOrd="0" presId="urn:microsoft.com/office/officeart/2005/8/layout/hList7"/>
    <dgm:cxn modelId="{4159B439-4210-4A63-B7A1-370363DFC43D}" type="presParOf" srcId="{784DBD18-D54F-48B3-A71B-59B389E7C22A}" destId="{B331F897-E0B0-4A94-BF6C-11A2B2B04BC5}" srcOrd="1" destOrd="0" presId="urn:microsoft.com/office/officeart/2005/8/layout/hList7"/>
    <dgm:cxn modelId="{0B65612D-7E8D-4C1E-BF0F-D8BFB0D44B2B}" type="presParOf" srcId="{B331F897-E0B0-4A94-BF6C-11A2B2B04BC5}" destId="{8F908281-E820-4D39-83BE-8D28958DCAC8}" srcOrd="0" destOrd="0" presId="urn:microsoft.com/office/officeart/2005/8/layout/hList7"/>
    <dgm:cxn modelId="{E7B4562E-26BB-425E-A559-E681C3E8C8FE}" type="presParOf" srcId="{8F908281-E820-4D39-83BE-8D28958DCAC8}" destId="{99A053B8-3F2E-47CA-925F-2F32CC70F78C}" srcOrd="0" destOrd="0" presId="urn:microsoft.com/office/officeart/2005/8/layout/hList7"/>
    <dgm:cxn modelId="{1A6C5760-75C1-432A-ACC8-D01C13F8C434}" type="presParOf" srcId="{8F908281-E820-4D39-83BE-8D28958DCAC8}" destId="{AA682F08-A173-4BDB-A89C-2DF2EDDCB5FC}" srcOrd="1" destOrd="0" presId="urn:microsoft.com/office/officeart/2005/8/layout/hList7"/>
    <dgm:cxn modelId="{2FBDB56C-329C-4FEB-BA66-FA2A371CCF53}" type="presParOf" srcId="{8F908281-E820-4D39-83BE-8D28958DCAC8}" destId="{E099A20E-4009-4630-93FF-67FDA370B1CE}" srcOrd="2" destOrd="0" presId="urn:microsoft.com/office/officeart/2005/8/layout/hList7"/>
    <dgm:cxn modelId="{3D0ED273-F964-4F4C-BE40-D6B5D194F5A3}" type="presParOf" srcId="{8F908281-E820-4D39-83BE-8D28958DCAC8}" destId="{95623A36-88E7-47BA-8930-F4368223594E}" srcOrd="3" destOrd="0" presId="urn:microsoft.com/office/officeart/2005/8/layout/hList7"/>
    <dgm:cxn modelId="{24E81145-BD2C-48DC-9227-3BC2981A3304}" type="presParOf" srcId="{B331F897-E0B0-4A94-BF6C-11A2B2B04BC5}" destId="{854BBDA8-D9AA-494D-AB2B-90B13092DCEA}" srcOrd="1" destOrd="0" presId="urn:microsoft.com/office/officeart/2005/8/layout/hList7"/>
    <dgm:cxn modelId="{7E1A3953-4BA8-4A4F-8FAD-1A9EB1B26ABC}" type="presParOf" srcId="{B331F897-E0B0-4A94-BF6C-11A2B2B04BC5}" destId="{37662551-41DB-4FBF-9280-FAE2B8D84900}" srcOrd="2" destOrd="0" presId="urn:microsoft.com/office/officeart/2005/8/layout/hList7"/>
    <dgm:cxn modelId="{1C947567-7CBD-40CE-BE2B-D50A0F23DC63}" type="presParOf" srcId="{37662551-41DB-4FBF-9280-FAE2B8D84900}" destId="{DC54C490-BDDA-4186-9C46-CE64658FC496}" srcOrd="0" destOrd="0" presId="urn:microsoft.com/office/officeart/2005/8/layout/hList7"/>
    <dgm:cxn modelId="{DBA54E1D-8D1D-46F2-9957-1B1ADBA0E4B3}" type="presParOf" srcId="{37662551-41DB-4FBF-9280-FAE2B8D84900}" destId="{F4415D18-B83D-44B2-AABD-EF620A3B97C3}" srcOrd="1" destOrd="0" presId="urn:microsoft.com/office/officeart/2005/8/layout/hList7"/>
    <dgm:cxn modelId="{CAF814D5-6E1D-43F4-88EF-AF067D8F4FA8}" type="presParOf" srcId="{37662551-41DB-4FBF-9280-FAE2B8D84900}" destId="{5EF2F77E-BC25-4A93-94A2-444E1B8F7A1F}" srcOrd="2" destOrd="0" presId="urn:microsoft.com/office/officeart/2005/8/layout/hList7"/>
    <dgm:cxn modelId="{EA4D2555-DDF5-47E8-B8E6-0C3532E3BE45}" type="presParOf" srcId="{37662551-41DB-4FBF-9280-FAE2B8D84900}" destId="{21FA770C-69D8-4502-B15A-C178ACAF0D7B}" srcOrd="3" destOrd="0" presId="urn:microsoft.com/office/officeart/2005/8/layout/hList7"/>
    <dgm:cxn modelId="{311C824E-7999-494E-8A91-EBA50418C3C2}" type="presParOf" srcId="{B331F897-E0B0-4A94-BF6C-11A2B2B04BC5}" destId="{160B4ACA-8397-44DD-82C2-63765C2B6B42}" srcOrd="3" destOrd="0" presId="urn:microsoft.com/office/officeart/2005/8/layout/hList7"/>
    <dgm:cxn modelId="{A4ECEC11-B34B-40CA-886A-40DE96C9B97C}" type="presParOf" srcId="{B331F897-E0B0-4A94-BF6C-11A2B2B04BC5}" destId="{9D359144-57D6-4BFC-B63E-EC3DFDB42DF5}" srcOrd="4" destOrd="0" presId="urn:microsoft.com/office/officeart/2005/8/layout/hList7"/>
    <dgm:cxn modelId="{A753A776-8CFA-4331-ACAC-3B19522577BD}" type="presParOf" srcId="{9D359144-57D6-4BFC-B63E-EC3DFDB42DF5}" destId="{37FB1AB8-A423-4916-A6CD-2A1CC9EC9EBB}" srcOrd="0" destOrd="0" presId="urn:microsoft.com/office/officeart/2005/8/layout/hList7"/>
    <dgm:cxn modelId="{A9324C25-008B-4A98-99DD-37CC7E000E04}" type="presParOf" srcId="{9D359144-57D6-4BFC-B63E-EC3DFDB42DF5}" destId="{0833D972-49E2-40CB-AAD7-8CD2B4EA4B56}" srcOrd="1" destOrd="0" presId="urn:microsoft.com/office/officeart/2005/8/layout/hList7"/>
    <dgm:cxn modelId="{3FD128C3-020D-4D8E-B19F-4436D853E3BE}" type="presParOf" srcId="{9D359144-57D6-4BFC-B63E-EC3DFDB42DF5}" destId="{352C7439-72EB-42E6-B572-E6329AF2A136}" srcOrd="2" destOrd="0" presId="urn:microsoft.com/office/officeart/2005/8/layout/hList7"/>
    <dgm:cxn modelId="{F261F35B-7F1A-444F-8FEA-043BAC98D51E}" type="presParOf" srcId="{9D359144-57D6-4BFC-B63E-EC3DFDB42DF5}" destId="{77C1F8E0-8DE7-4004-8369-93FE80ECE3EF}" srcOrd="3" destOrd="0" presId="urn:microsoft.com/office/officeart/2005/8/layout/hList7"/>
    <dgm:cxn modelId="{2B05B8F8-7593-4582-A5C4-8231210B9A07}" type="presParOf" srcId="{B331F897-E0B0-4A94-BF6C-11A2B2B04BC5}" destId="{FA6EEA2F-CAE8-478D-9C9E-D9452A472A01}" srcOrd="5" destOrd="0" presId="urn:microsoft.com/office/officeart/2005/8/layout/hList7"/>
    <dgm:cxn modelId="{74EF88FF-A9D6-4427-9E30-4C0C4270AC69}" type="presParOf" srcId="{B331F897-E0B0-4A94-BF6C-11A2B2B04BC5}" destId="{27308813-AA65-45D5-B248-2F4990B8FC82}" srcOrd="6" destOrd="0" presId="urn:microsoft.com/office/officeart/2005/8/layout/hList7"/>
    <dgm:cxn modelId="{2735B5B3-74C7-47E3-BF76-9B8555C0AF16}" type="presParOf" srcId="{27308813-AA65-45D5-B248-2F4990B8FC82}" destId="{7E09B4AD-9F3E-4099-8724-6B1523EC39C0}" srcOrd="0" destOrd="0" presId="urn:microsoft.com/office/officeart/2005/8/layout/hList7"/>
    <dgm:cxn modelId="{898D99BE-6CD0-4589-B2D3-A7B20818D5D3}" type="presParOf" srcId="{27308813-AA65-45D5-B248-2F4990B8FC82}" destId="{1932B898-6C69-4843-AF1C-E22AA5D155B4}" srcOrd="1" destOrd="0" presId="urn:microsoft.com/office/officeart/2005/8/layout/hList7"/>
    <dgm:cxn modelId="{A6059AD7-934E-4FC0-993A-D746D3FE3CE1}" type="presParOf" srcId="{27308813-AA65-45D5-B248-2F4990B8FC82}" destId="{2B716CA3-43E1-469D-9040-47CF8973F3F0}" srcOrd="2" destOrd="0" presId="urn:microsoft.com/office/officeart/2005/8/layout/hList7"/>
    <dgm:cxn modelId="{F252F76C-EF0A-4D80-9419-F7E836F74062}" type="presParOf" srcId="{27308813-AA65-45D5-B248-2F4990B8FC82}" destId="{0BFC2395-4D56-4544-B92D-A040A689B9AD}" srcOrd="3" destOrd="0" presId="urn:microsoft.com/office/officeart/2005/8/layout/hList7"/>
    <dgm:cxn modelId="{9F1A0DD7-C4B2-4176-896E-2DC7F997CF2D}" type="presParOf" srcId="{B331F897-E0B0-4A94-BF6C-11A2B2B04BC5}" destId="{639F8E70-CFF9-4E50-8DA7-5CA58F2A46EC}" srcOrd="7" destOrd="0" presId="urn:microsoft.com/office/officeart/2005/8/layout/hList7"/>
    <dgm:cxn modelId="{E1E3F901-2FB5-415D-B250-FC7EDF044D96}" type="presParOf" srcId="{B331F897-E0B0-4A94-BF6C-11A2B2B04BC5}" destId="{8A4329EA-6732-4212-AA53-781345301768}" srcOrd="8" destOrd="0" presId="urn:microsoft.com/office/officeart/2005/8/layout/hList7"/>
    <dgm:cxn modelId="{98662105-CAC6-4A0F-B0C6-19B51D4A45F6}" type="presParOf" srcId="{8A4329EA-6732-4212-AA53-781345301768}" destId="{FF985636-D618-44CB-A34F-9E785177923E}" srcOrd="0" destOrd="0" presId="urn:microsoft.com/office/officeart/2005/8/layout/hList7"/>
    <dgm:cxn modelId="{6A585CB2-82B0-44CC-B9FF-7BADFE01863A}" type="presParOf" srcId="{8A4329EA-6732-4212-AA53-781345301768}" destId="{6406806E-3404-49B0-98D7-5573028E7366}" srcOrd="1" destOrd="0" presId="urn:microsoft.com/office/officeart/2005/8/layout/hList7"/>
    <dgm:cxn modelId="{76D8B261-BD13-4A20-9A07-EE4BC5D8E54E}" type="presParOf" srcId="{8A4329EA-6732-4212-AA53-781345301768}" destId="{F885A901-3CF8-4638-AF66-41803B3234AF}" srcOrd="2" destOrd="0" presId="urn:microsoft.com/office/officeart/2005/8/layout/hList7"/>
    <dgm:cxn modelId="{06854E1C-7985-407B-9B6D-251958C6D5D1}" type="presParOf" srcId="{8A4329EA-6732-4212-AA53-781345301768}" destId="{E9957135-3950-44B8-A4E2-DF1BA0653A50}" srcOrd="3" destOrd="0" presId="urn:microsoft.com/office/officeart/2005/8/layout/hList7"/>
    <dgm:cxn modelId="{52550D62-EC45-464A-A49D-D6E572F28B07}" type="presParOf" srcId="{B331F897-E0B0-4A94-BF6C-11A2B2B04BC5}" destId="{1A23066C-8688-4A22-9541-91A5DA707FBB}" srcOrd="9" destOrd="0" presId="urn:microsoft.com/office/officeart/2005/8/layout/hList7"/>
    <dgm:cxn modelId="{046DCF64-84EA-4550-87CA-44F0009823F0}" type="presParOf" srcId="{B331F897-E0B0-4A94-BF6C-11A2B2B04BC5}" destId="{4C727C7A-0BBF-46FC-886F-03336E96C206}" srcOrd="10" destOrd="0" presId="urn:microsoft.com/office/officeart/2005/8/layout/hList7"/>
    <dgm:cxn modelId="{C3D16A89-C5BD-4B25-89A7-A8876E36802F}" type="presParOf" srcId="{4C727C7A-0BBF-46FC-886F-03336E96C206}" destId="{3302FC5F-3CEC-4303-972C-CBD60296AC4A}" srcOrd="0" destOrd="0" presId="urn:microsoft.com/office/officeart/2005/8/layout/hList7"/>
    <dgm:cxn modelId="{0F9F123B-D0E3-4964-8751-4BB094296B95}" type="presParOf" srcId="{4C727C7A-0BBF-46FC-886F-03336E96C206}" destId="{E40857F6-BBA9-44EF-9B64-554E02D196A8}" srcOrd="1" destOrd="0" presId="urn:microsoft.com/office/officeart/2005/8/layout/hList7"/>
    <dgm:cxn modelId="{C5337CC0-CF4B-4A03-8A8B-9D076915FD3D}" type="presParOf" srcId="{4C727C7A-0BBF-46FC-886F-03336E96C206}" destId="{932CB5C2-C235-4AAB-B111-948E2B646EEB}" srcOrd="2" destOrd="0" presId="urn:microsoft.com/office/officeart/2005/8/layout/hList7"/>
    <dgm:cxn modelId="{C21705EA-845D-4A6E-AB72-8140603840CF}" type="presParOf" srcId="{4C727C7A-0BBF-46FC-886F-03336E96C206}" destId="{35B3FE27-A9AC-4A7B-BE30-359CC23162D9}" srcOrd="3" destOrd="0" presId="urn:microsoft.com/office/officeart/2005/8/layout/hList7"/>
    <dgm:cxn modelId="{8AC2B297-4AC2-4E2B-91A5-05B71E0226F9}" type="presParOf" srcId="{B331F897-E0B0-4A94-BF6C-11A2B2B04BC5}" destId="{060990AF-0C0C-4224-9D95-7E52449D86DA}" srcOrd="11" destOrd="0" presId="urn:microsoft.com/office/officeart/2005/8/layout/hList7"/>
    <dgm:cxn modelId="{47984603-FF69-457E-944E-46206D350CA9}" type="presParOf" srcId="{B331F897-E0B0-4A94-BF6C-11A2B2B04BC5}" destId="{3E7AA4C9-722B-4ABC-8193-44B0D93779DE}" srcOrd="12" destOrd="0" presId="urn:microsoft.com/office/officeart/2005/8/layout/hList7"/>
    <dgm:cxn modelId="{FD60F8A3-EED3-4FDA-A3FD-74B7E7372B7A}" type="presParOf" srcId="{3E7AA4C9-722B-4ABC-8193-44B0D93779DE}" destId="{D1A88301-41D4-4623-97ED-4218670873B3}" srcOrd="0" destOrd="0" presId="urn:microsoft.com/office/officeart/2005/8/layout/hList7"/>
    <dgm:cxn modelId="{59D47B61-266D-4A99-BB17-48A1833803C2}" type="presParOf" srcId="{3E7AA4C9-722B-4ABC-8193-44B0D93779DE}" destId="{D8CE00A7-7E6C-44C4-B45F-5A49E2155553}" srcOrd="1" destOrd="0" presId="urn:microsoft.com/office/officeart/2005/8/layout/hList7"/>
    <dgm:cxn modelId="{A4A3F677-876E-4B38-80AC-ACE2D0A62808}" type="presParOf" srcId="{3E7AA4C9-722B-4ABC-8193-44B0D93779DE}" destId="{DF9862E0-3C52-4404-8534-5EF5CB9D889C}" srcOrd="2" destOrd="0" presId="urn:microsoft.com/office/officeart/2005/8/layout/hList7"/>
    <dgm:cxn modelId="{DB57ACB2-FC36-4C74-AF6E-24E64906597F}" type="presParOf" srcId="{3E7AA4C9-722B-4ABC-8193-44B0D93779DE}" destId="{4C8BE0EC-5A39-4208-AA57-87416397E2BF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08BC8-324C-48A2-93E8-E4BC9AFD22EB}">
      <dsp:nvSpPr>
        <dsp:cNvPr id="0" name=""/>
        <dsp:cNvSpPr/>
      </dsp:nvSpPr>
      <dsp:spPr>
        <a:xfrm>
          <a:off x="654147" y="620631"/>
          <a:ext cx="1294282" cy="129431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2F5A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E6A25-D2E1-44C1-A39A-5621FC1CE15D}">
      <dsp:nvSpPr>
        <dsp:cNvPr id="0" name=""/>
        <dsp:cNvSpPr/>
      </dsp:nvSpPr>
      <dsp:spPr>
        <a:xfrm>
          <a:off x="864995" y="1111671"/>
          <a:ext cx="872118" cy="361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2F5A9A"/>
              </a:solidFill>
              <a:latin typeface="Century Gothic" panose="020B0502020202020204" pitchFamily="34" charset="0"/>
            </a:rPr>
            <a:t>Общее образование</a:t>
          </a:r>
        </a:p>
      </dsp:txBody>
      <dsp:txXfrm>
        <a:off x="864995" y="1111671"/>
        <a:ext cx="872118" cy="361011"/>
      </dsp:txXfrm>
    </dsp:sp>
    <dsp:sp modelId="{DAFA500D-FA29-439E-8FBC-B22F84529858}">
      <dsp:nvSpPr>
        <dsp:cNvPr id="0" name=""/>
        <dsp:cNvSpPr/>
      </dsp:nvSpPr>
      <dsp:spPr>
        <a:xfrm>
          <a:off x="386976" y="1472682"/>
          <a:ext cx="1111886" cy="111235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2F5A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9F19E-85D1-4012-A48C-BF0A9916C523}">
      <dsp:nvSpPr>
        <dsp:cNvPr id="0" name=""/>
        <dsp:cNvSpPr/>
      </dsp:nvSpPr>
      <dsp:spPr>
        <a:xfrm>
          <a:off x="518037" y="1856803"/>
          <a:ext cx="843927" cy="361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2F5A9A"/>
              </a:solidFill>
              <a:latin typeface="Century Gothic" panose="020B0502020202020204" pitchFamily="34" charset="0"/>
            </a:rPr>
            <a:t>Профес-сиональное образование</a:t>
          </a:r>
        </a:p>
      </dsp:txBody>
      <dsp:txXfrm>
        <a:off x="518037" y="1856803"/>
        <a:ext cx="843927" cy="361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F6D43-C828-4410-87E0-353F95D8B325}">
      <dsp:nvSpPr>
        <dsp:cNvPr id="0" name=""/>
        <dsp:cNvSpPr/>
      </dsp:nvSpPr>
      <dsp:spPr>
        <a:xfrm>
          <a:off x="-4442568" y="-681335"/>
          <a:ext cx="5292527" cy="5292527"/>
        </a:xfrm>
        <a:prstGeom prst="blockArc">
          <a:avLst>
            <a:gd name="adj1" fmla="val 18900000"/>
            <a:gd name="adj2" fmla="val 2700000"/>
            <a:gd name="adj3" fmla="val 40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2C266-0686-46C9-B61A-554D2336AAF6}">
      <dsp:nvSpPr>
        <dsp:cNvPr id="0" name=""/>
        <dsp:cNvSpPr/>
      </dsp:nvSpPr>
      <dsp:spPr>
        <a:xfrm>
          <a:off x="372142" y="245537"/>
          <a:ext cx="4303343" cy="491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04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336699"/>
              </a:solidFill>
              <a:latin typeface="Century Gothic" panose="020B0502020202020204" pitchFamily="34" charset="0"/>
            </a:rPr>
            <a:t>Формирование междисциплинарных связей ОД с другими ОД и дисциплинами других циклов</a:t>
          </a:r>
        </a:p>
      </dsp:txBody>
      <dsp:txXfrm>
        <a:off x="372142" y="245537"/>
        <a:ext cx="4303343" cy="491389"/>
      </dsp:txXfrm>
    </dsp:sp>
    <dsp:sp modelId="{994100E1-CDEF-4E15-A131-84D03A10DCA1}">
      <dsp:nvSpPr>
        <dsp:cNvPr id="0" name=""/>
        <dsp:cNvSpPr/>
      </dsp:nvSpPr>
      <dsp:spPr>
        <a:xfrm>
          <a:off x="65024" y="184113"/>
          <a:ext cx="614236" cy="6142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73198-3674-47DE-A81D-C317616D4BAA}">
      <dsp:nvSpPr>
        <dsp:cNvPr id="0" name=""/>
        <dsp:cNvSpPr/>
      </dsp:nvSpPr>
      <dsp:spPr>
        <a:xfrm>
          <a:off x="724257" y="982385"/>
          <a:ext cx="3951228" cy="491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04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336699"/>
              </a:solidFill>
              <a:latin typeface="Century Gothic" panose="020B0502020202020204" pitchFamily="34" charset="0"/>
            </a:rPr>
            <a:t>Работа с Примерным учебным планом по УГПС и ПРП ОД</a:t>
          </a:r>
        </a:p>
      </dsp:txBody>
      <dsp:txXfrm>
        <a:off x="724257" y="982385"/>
        <a:ext cx="3951228" cy="491389"/>
      </dsp:txXfrm>
    </dsp:sp>
    <dsp:sp modelId="{AFDDA21C-01A5-4378-A9D9-56FA7460F5AA}">
      <dsp:nvSpPr>
        <dsp:cNvPr id="0" name=""/>
        <dsp:cNvSpPr/>
      </dsp:nvSpPr>
      <dsp:spPr>
        <a:xfrm>
          <a:off x="417139" y="920961"/>
          <a:ext cx="614236" cy="6142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3025F-2A9C-4285-81E5-E389F52DE7C8}">
      <dsp:nvSpPr>
        <dsp:cNvPr id="0" name=""/>
        <dsp:cNvSpPr/>
      </dsp:nvSpPr>
      <dsp:spPr>
        <a:xfrm>
          <a:off x="832328" y="1719233"/>
          <a:ext cx="3843157" cy="491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04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336699"/>
              </a:solidFill>
              <a:latin typeface="Century Gothic" panose="020B0502020202020204" pitchFamily="34" charset="0"/>
            </a:rPr>
            <a:t>Распределение ОД по семестрам</a:t>
          </a:r>
        </a:p>
      </dsp:txBody>
      <dsp:txXfrm>
        <a:off x="832328" y="1719233"/>
        <a:ext cx="3843157" cy="491389"/>
      </dsp:txXfrm>
    </dsp:sp>
    <dsp:sp modelId="{2AE49F8C-33FE-49D4-91C4-B719CE2106FA}">
      <dsp:nvSpPr>
        <dsp:cNvPr id="0" name=""/>
        <dsp:cNvSpPr/>
      </dsp:nvSpPr>
      <dsp:spPr>
        <a:xfrm>
          <a:off x="525210" y="1657810"/>
          <a:ext cx="614236" cy="6142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FA852-E791-4841-8504-07589E7BAF05}">
      <dsp:nvSpPr>
        <dsp:cNvPr id="0" name=""/>
        <dsp:cNvSpPr/>
      </dsp:nvSpPr>
      <dsp:spPr>
        <a:xfrm>
          <a:off x="724257" y="2456082"/>
          <a:ext cx="3951228" cy="491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040" tIns="25400" rIns="25400" bIns="254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00" kern="1200" dirty="0">
            <a:solidFill>
              <a:srgbClr val="336699"/>
            </a:solidFill>
            <a:latin typeface="Century Gothic" panose="020B0502020202020204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>
              <a:solidFill>
                <a:srgbClr val="336699"/>
              </a:solidFill>
              <a:latin typeface="Century Gothic" panose="020B0502020202020204" pitchFamily="34" charset="0"/>
            </a:rPr>
            <a:t>Формирование моделей интеграции ОД </a:t>
          </a:r>
        </a:p>
        <a:p>
          <a:pPr marL="0"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 dirty="0"/>
        </a:p>
      </dsp:txBody>
      <dsp:txXfrm>
        <a:off x="724257" y="2456082"/>
        <a:ext cx="3951228" cy="491389"/>
      </dsp:txXfrm>
    </dsp:sp>
    <dsp:sp modelId="{FBC9E0EF-15DF-4E67-B783-653A74F9C6A9}">
      <dsp:nvSpPr>
        <dsp:cNvPr id="0" name=""/>
        <dsp:cNvSpPr/>
      </dsp:nvSpPr>
      <dsp:spPr>
        <a:xfrm>
          <a:off x="424227" y="2376618"/>
          <a:ext cx="614236" cy="6142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781BD-A165-4FB7-9600-E8455BD1A254}">
      <dsp:nvSpPr>
        <dsp:cNvPr id="0" name=""/>
        <dsp:cNvSpPr/>
      </dsp:nvSpPr>
      <dsp:spPr>
        <a:xfrm>
          <a:off x="372142" y="3192930"/>
          <a:ext cx="4303343" cy="491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04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336699"/>
              </a:solidFill>
              <a:latin typeface="Century Gothic" panose="020B0502020202020204" pitchFamily="34" charset="0"/>
            </a:rPr>
            <a:t>Формирование учебного плана</a:t>
          </a:r>
        </a:p>
      </dsp:txBody>
      <dsp:txXfrm>
        <a:off x="372142" y="3192930"/>
        <a:ext cx="4303343" cy="491389"/>
      </dsp:txXfrm>
    </dsp:sp>
    <dsp:sp modelId="{0734F638-1A73-4293-B52D-961D37901E2E}">
      <dsp:nvSpPr>
        <dsp:cNvPr id="0" name=""/>
        <dsp:cNvSpPr/>
      </dsp:nvSpPr>
      <dsp:spPr>
        <a:xfrm>
          <a:off x="65024" y="3131506"/>
          <a:ext cx="614236" cy="6142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053B8-3F2E-47CA-925F-2F32CC70F78C}">
      <dsp:nvSpPr>
        <dsp:cNvPr id="0" name=""/>
        <dsp:cNvSpPr/>
      </dsp:nvSpPr>
      <dsp:spPr>
        <a:xfrm>
          <a:off x="1" y="0"/>
          <a:ext cx="805445" cy="17772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002060"/>
              </a:solidFill>
            </a:rPr>
            <a:t>Информация о дисциплине</a:t>
          </a:r>
        </a:p>
      </dsp:txBody>
      <dsp:txXfrm>
        <a:off x="1" y="710886"/>
        <a:ext cx="805445" cy="710886"/>
      </dsp:txXfrm>
    </dsp:sp>
    <dsp:sp modelId="{95623A36-88E7-47BA-8930-F4368223594E}">
      <dsp:nvSpPr>
        <dsp:cNvPr id="0" name=""/>
        <dsp:cNvSpPr/>
      </dsp:nvSpPr>
      <dsp:spPr>
        <a:xfrm>
          <a:off x="174498" y="194644"/>
          <a:ext cx="461253" cy="41579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4C490-BDDA-4186-9C46-CE64658FC496}">
      <dsp:nvSpPr>
        <dsp:cNvPr id="0" name=""/>
        <dsp:cNvSpPr/>
      </dsp:nvSpPr>
      <dsp:spPr>
        <a:xfrm>
          <a:off x="832010" y="0"/>
          <a:ext cx="805445" cy="17772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002060"/>
              </a:solidFill>
            </a:rPr>
            <a:t>Цель и задачи</a:t>
          </a:r>
        </a:p>
      </dsp:txBody>
      <dsp:txXfrm>
        <a:off x="832010" y="710886"/>
        <a:ext cx="805445" cy="710886"/>
      </dsp:txXfrm>
    </dsp:sp>
    <dsp:sp modelId="{21FA770C-69D8-4502-B15A-C178ACAF0D7B}">
      <dsp:nvSpPr>
        <dsp:cNvPr id="0" name=""/>
        <dsp:cNvSpPr/>
      </dsp:nvSpPr>
      <dsp:spPr>
        <a:xfrm>
          <a:off x="1004106" y="194644"/>
          <a:ext cx="461253" cy="41579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FB1AB8-A423-4916-A6CD-2A1CC9EC9EBB}">
      <dsp:nvSpPr>
        <dsp:cNvPr id="0" name=""/>
        <dsp:cNvSpPr/>
      </dsp:nvSpPr>
      <dsp:spPr>
        <a:xfrm>
          <a:off x="1661619" y="0"/>
          <a:ext cx="805445" cy="17772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002060"/>
              </a:solidFill>
            </a:rPr>
            <a:t>Компетенции</a:t>
          </a:r>
        </a:p>
      </dsp:txBody>
      <dsp:txXfrm>
        <a:off x="1661619" y="710886"/>
        <a:ext cx="805445" cy="710886"/>
      </dsp:txXfrm>
    </dsp:sp>
    <dsp:sp modelId="{77C1F8E0-8DE7-4004-8369-93FE80ECE3EF}">
      <dsp:nvSpPr>
        <dsp:cNvPr id="0" name=""/>
        <dsp:cNvSpPr/>
      </dsp:nvSpPr>
      <dsp:spPr>
        <a:xfrm>
          <a:off x="1833715" y="194644"/>
          <a:ext cx="461253" cy="41579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9B4AD-9F3E-4099-8724-6B1523EC39C0}">
      <dsp:nvSpPr>
        <dsp:cNvPr id="0" name=""/>
        <dsp:cNvSpPr/>
      </dsp:nvSpPr>
      <dsp:spPr>
        <a:xfrm>
          <a:off x="2491227" y="0"/>
          <a:ext cx="805445" cy="17772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002060"/>
              </a:solidFill>
            </a:rPr>
            <a:t>Теоретические материалы</a:t>
          </a:r>
        </a:p>
      </dsp:txBody>
      <dsp:txXfrm>
        <a:off x="2491227" y="710886"/>
        <a:ext cx="805445" cy="710886"/>
      </dsp:txXfrm>
    </dsp:sp>
    <dsp:sp modelId="{0BFC2395-4D56-4544-B92D-A040A689B9AD}">
      <dsp:nvSpPr>
        <dsp:cNvPr id="0" name=""/>
        <dsp:cNvSpPr/>
      </dsp:nvSpPr>
      <dsp:spPr>
        <a:xfrm>
          <a:off x="2663323" y="194644"/>
          <a:ext cx="461253" cy="41579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85636-D618-44CB-A34F-9E785177923E}">
      <dsp:nvSpPr>
        <dsp:cNvPr id="0" name=""/>
        <dsp:cNvSpPr/>
      </dsp:nvSpPr>
      <dsp:spPr>
        <a:xfrm>
          <a:off x="3320835" y="0"/>
          <a:ext cx="805445" cy="17772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002060"/>
              </a:solidFill>
            </a:rPr>
            <a:t>ФОС</a:t>
          </a:r>
        </a:p>
      </dsp:txBody>
      <dsp:txXfrm>
        <a:off x="3320835" y="710886"/>
        <a:ext cx="805445" cy="710886"/>
      </dsp:txXfrm>
    </dsp:sp>
    <dsp:sp modelId="{E9957135-3950-44B8-A4E2-DF1BA0653A50}">
      <dsp:nvSpPr>
        <dsp:cNvPr id="0" name=""/>
        <dsp:cNvSpPr/>
      </dsp:nvSpPr>
      <dsp:spPr>
        <a:xfrm>
          <a:off x="3492931" y="194644"/>
          <a:ext cx="461253" cy="41579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2FC5F-3CEC-4303-972C-CBD60296AC4A}">
      <dsp:nvSpPr>
        <dsp:cNvPr id="0" name=""/>
        <dsp:cNvSpPr/>
      </dsp:nvSpPr>
      <dsp:spPr>
        <a:xfrm>
          <a:off x="4150444" y="0"/>
          <a:ext cx="805445" cy="17772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002060"/>
              </a:solidFill>
            </a:rPr>
            <a:t>СРС</a:t>
          </a:r>
        </a:p>
      </dsp:txBody>
      <dsp:txXfrm>
        <a:off x="4150444" y="710886"/>
        <a:ext cx="805445" cy="710886"/>
      </dsp:txXfrm>
    </dsp:sp>
    <dsp:sp modelId="{35B3FE27-A9AC-4A7B-BE30-359CC23162D9}">
      <dsp:nvSpPr>
        <dsp:cNvPr id="0" name=""/>
        <dsp:cNvSpPr/>
      </dsp:nvSpPr>
      <dsp:spPr>
        <a:xfrm>
          <a:off x="4322540" y="194644"/>
          <a:ext cx="461253" cy="41579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88301-41D4-4623-97ED-4218670873B3}">
      <dsp:nvSpPr>
        <dsp:cNvPr id="0" name=""/>
        <dsp:cNvSpPr/>
      </dsp:nvSpPr>
      <dsp:spPr>
        <a:xfrm>
          <a:off x="4980052" y="0"/>
          <a:ext cx="805445" cy="17772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002060"/>
              </a:solidFill>
            </a:rPr>
            <a:t>Список литературы</a:t>
          </a:r>
        </a:p>
      </dsp:txBody>
      <dsp:txXfrm>
        <a:off x="4980052" y="710886"/>
        <a:ext cx="805445" cy="710886"/>
      </dsp:txXfrm>
    </dsp:sp>
    <dsp:sp modelId="{4C8BE0EC-5A39-4208-AA57-87416397E2BF}">
      <dsp:nvSpPr>
        <dsp:cNvPr id="0" name=""/>
        <dsp:cNvSpPr/>
      </dsp:nvSpPr>
      <dsp:spPr>
        <a:xfrm>
          <a:off x="5152148" y="194644"/>
          <a:ext cx="461253" cy="415790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1D37E-2BB5-4582-8D56-F001202EA8C2}">
      <dsp:nvSpPr>
        <dsp:cNvPr id="0" name=""/>
        <dsp:cNvSpPr/>
      </dsp:nvSpPr>
      <dsp:spPr>
        <a:xfrm>
          <a:off x="193656" y="1354813"/>
          <a:ext cx="5324868" cy="312943"/>
        </a:xfrm>
        <a:prstGeom prst="leftRightArrow">
          <a:avLst/>
        </a:prstGeom>
        <a:solidFill>
          <a:srgbClr val="2F5A9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65118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6f9544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6f9544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9544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9544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149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880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9544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9544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535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31bfa7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31bfa7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476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31bfa7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31bfa7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909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31bfa7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31bfa7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950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31bfa7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31bfa7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065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31bfa7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31bfa7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303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31bfa7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31bfa7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449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31bfa7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31bfa7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1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9544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9544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2209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31bfa7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31bfa7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997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2331bfa7a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2331bfa7a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2331bfa7a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d2331bfa7a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2331bfa7a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d2331bfa7a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0733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d524e3ed6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d524e3ed6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9544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9544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36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31bfa7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31bfa7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112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31bfa7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31bfa7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291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9544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9544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932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9544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9544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64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9544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9544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339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9544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9544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45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23.png"/><Relationship Id="rId4" Type="http://schemas.openxmlformats.org/officeDocument/2006/relationships/diagramData" Target="../diagrams/data3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14700" y="1021300"/>
            <a:ext cx="9158700" cy="4122600"/>
          </a:xfrm>
          <a:prstGeom prst="round1Rect">
            <a:avLst>
              <a:gd name="adj" fmla="val 27384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78445" y="2812101"/>
            <a:ext cx="8520600" cy="7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400" dirty="0">
                <a:solidFill>
                  <a:schemeClr val="lt1"/>
                </a:solidFill>
                <a:latin typeface="Century Gothic" panose="020B0502020202020204" pitchFamily="34" charset="0"/>
                <a:ea typeface="Montserrat ExtraBold"/>
                <a:cs typeface="Montserrat ExtraBold"/>
                <a:sym typeface="Montserrat ExtraBold"/>
              </a:rPr>
            </a:br>
            <a:br>
              <a:rPr lang="ru-RU" sz="2400" dirty="0">
                <a:solidFill>
                  <a:schemeClr val="lt1"/>
                </a:solidFill>
                <a:latin typeface="Century Gothic" panose="020B0502020202020204" pitchFamily="34" charset="0"/>
                <a:ea typeface="Montserrat ExtraBold"/>
                <a:cs typeface="Montserrat ExtraBold"/>
                <a:sym typeface="Montserrat ExtraBold"/>
              </a:rPr>
            </a:br>
            <a:r>
              <a:rPr lang="ru-RU" sz="2400" b="1" dirty="0">
                <a:solidFill>
                  <a:schemeClr val="lt1"/>
                </a:solidFill>
                <a:latin typeface="Century Gothic" panose="020B0502020202020204" pitchFamily="34" charset="0"/>
                <a:ea typeface="Montserrat ExtraBold"/>
                <a:cs typeface="Montserrat ExtraBold"/>
                <a:sym typeface="Montserrat ExtraBold"/>
              </a:rPr>
              <a:t>Методика преподавания общеобразовательных дисциплин с учетом профессиональной направленности </a:t>
            </a:r>
            <a:br>
              <a:rPr lang="ru-RU" sz="2400" b="1" dirty="0">
                <a:solidFill>
                  <a:schemeClr val="lt1"/>
                </a:solidFill>
                <a:latin typeface="Century Gothic" panose="020B0502020202020204" pitchFamily="34" charset="0"/>
                <a:ea typeface="Montserrat ExtraBold"/>
                <a:cs typeface="Montserrat ExtraBold"/>
                <a:sym typeface="Montserrat ExtraBold"/>
              </a:rPr>
            </a:br>
            <a:endParaRPr sz="2400" b="1" dirty="0">
              <a:solidFill>
                <a:schemeClr val="lt1"/>
              </a:solidFill>
              <a:latin typeface="Century Gothic" panose="020B0502020202020204" pitchFamily="34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2585100" y="4419942"/>
            <a:ext cx="65589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Century Gothic" panose="020B0502020202020204" pitchFamily="34" charset="0"/>
                <a:ea typeface="Montserrat Medium"/>
                <a:cs typeface="Montserrat Medium"/>
                <a:sym typeface="Montserrat Medium"/>
              </a:rPr>
              <a:t>Заместитель директора по методической работе ГБПОУ УКРТБ, руководитель РУМО заместителей директора по учебной, методической, учебно-производственной работе,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lt1"/>
                </a:solidFill>
                <a:latin typeface="Century Gothic" panose="020B0502020202020204" pitchFamily="34" charset="0"/>
                <a:ea typeface="Montserrat Medium"/>
                <a:cs typeface="Montserrat Medium"/>
                <a:sym typeface="Montserrat Medium"/>
              </a:rPr>
              <a:t>Никонова Дарья Сергеевна</a:t>
            </a: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2" y="181075"/>
            <a:ext cx="3928151" cy="7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4"/>
          <p:cNvCxnSpPr/>
          <p:nvPr/>
        </p:nvCxnSpPr>
        <p:spPr>
          <a:xfrm>
            <a:off x="2743475" y="53225"/>
            <a:ext cx="0" cy="621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5C2229E-B480-4EC2-8DAD-427515CE8360}"/>
              </a:ext>
            </a:extLst>
          </p:cNvPr>
          <p:cNvSpPr/>
          <p:nvPr/>
        </p:nvSpPr>
        <p:spPr>
          <a:xfrm>
            <a:off x="6155459" y="3128489"/>
            <a:ext cx="25147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6" name="Google Shape;185;p18">
            <a:extLst>
              <a:ext uri="{FF2B5EF4-FFF2-40B4-BE49-F238E27FC236}">
                <a16:creationId xmlns:a16="http://schemas.microsoft.com/office/drawing/2014/main" id="{22056094-CBA7-404D-85E1-651E16FBA25C}"/>
              </a:ext>
            </a:extLst>
          </p:cNvPr>
          <p:cNvSpPr/>
          <p:nvPr/>
        </p:nvSpPr>
        <p:spPr>
          <a:xfrm rot="10800000" flipH="1">
            <a:off x="0" y="-13329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212;p19">
            <a:extLst>
              <a:ext uri="{FF2B5EF4-FFF2-40B4-BE49-F238E27FC236}">
                <a16:creationId xmlns:a16="http://schemas.microsoft.com/office/drawing/2014/main" id="{AB59548C-A102-4675-AB1F-F601FA1849F9}"/>
              </a:ext>
            </a:extLst>
          </p:cNvPr>
          <p:cNvSpPr txBox="1">
            <a:spLocks/>
          </p:cNvSpPr>
          <p:nvPr/>
        </p:nvSpPr>
        <p:spPr>
          <a:xfrm>
            <a:off x="129952" y="253373"/>
            <a:ext cx="8440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1600" b="1" cap="all" dirty="0">
                <a:solidFill>
                  <a:srgbClr val="336699"/>
                </a:solidFill>
                <a:latin typeface="Century Gothic" panose="020B0502020202020204" pitchFamily="34" charset="0"/>
              </a:rPr>
              <a:t>Профессионализация общеобразовательных дисциплин</a:t>
            </a:r>
            <a:endParaRPr lang="ru-RU" sz="1600" b="1" cap="all" dirty="0">
              <a:solidFill>
                <a:srgbClr val="33669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D72B9-1FEF-C174-C38E-3B8DAEB55470}"/>
              </a:ext>
            </a:extLst>
          </p:cNvPr>
          <p:cNvSpPr txBox="1"/>
          <p:nvPr/>
        </p:nvSpPr>
        <p:spPr>
          <a:xfrm>
            <a:off x="3919869" y="990475"/>
            <a:ext cx="5354553" cy="1384995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</a:rPr>
              <a:t>учет специфики конкретной профессии/специальности при формировании содержания дисциплины за счет включения профессионально-ориентированного содержания (прикладного модуля) для </a:t>
            </a:r>
          </a:p>
          <a:p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</a:rPr>
              <a:t>• формирования профессиональных компетенций, </a:t>
            </a:r>
          </a:p>
          <a:p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</a:rPr>
              <a:t>• развития интереса к получаемой профессии/специальности, </a:t>
            </a:r>
          </a:p>
          <a:p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</a:rPr>
              <a:t>• развитие профессиональных качеств будущего специалиста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196701B-797B-05BE-1BFF-79253CED4C6D}"/>
              </a:ext>
            </a:extLst>
          </p:cNvPr>
          <p:cNvSpPr/>
          <p:nvPr/>
        </p:nvSpPr>
        <p:spPr>
          <a:xfrm>
            <a:off x="366366" y="873076"/>
            <a:ext cx="3553503" cy="15679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Профессионализация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8462956-F5B7-F061-A3F4-D86396C41FC7}"/>
              </a:ext>
            </a:extLst>
          </p:cNvPr>
          <p:cNvSpPr/>
          <p:nvPr/>
        </p:nvSpPr>
        <p:spPr>
          <a:xfrm>
            <a:off x="558323" y="2939742"/>
            <a:ext cx="3169588" cy="5264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ПРОБЛЕМЫ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6903F4D-18DA-5A1E-8E33-1A92680A6B70}"/>
              </a:ext>
            </a:extLst>
          </p:cNvPr>
          <p:cNvSpPr/>
          <p:nvPr/>
        </p:nvSpPr>
        <p:spPr>
          <a:xfrm>
            <a:off x="5161206" y="2935882"/>
            <a:ext cx="3169588" cy="5303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ЗАДАЧИ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701148E-7DBA-1B58-5838-248165BC5E8C}"/>
              </a:ext>
            </a:extLst>
          </p:cNvPr>
          <p:cNvCxnSpPr/>
          <p:nvPr/>
        </p:nvCxnSpPr>
        <p:spPr>
          <a:xfrm flipH="1">
            <a:off x="4572000" y="2920409"/>
            <a:ext cx="9150" cy="1969718"/>
          </a:xfrm>
          <a:prstGeom prst="line">
            <a:avLst/>
          </a:prstGeom>
          <a:ln>
            <a:solidFill>
              <a:srgbClr val="3366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6CD5CB-681D-7B8A-51EB-AAAEF3FAB870}"/>
              </a:ext>
            </a:extLst>
          </p:cNvPr>
          <p:cNvSpPr txBox="1"/>
          <p:nvPr/>
        </p:nvSpPr>
        <p:spPr>
          <a:xfrm>
            <a:off x="129952" y="3568249"/>
            <a:ext cx="46357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336699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Увеличение нагрузки на преподавателя </a:t>
            </a:r>
          </a:p>
          <a:p>
            <a:pPr marL="285750" indent="-285750">
              <a:buClr>
                <a:srgbClr val="336699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Командная работа преподавателей общеобразовательных дисциплин с преподавателями дисциплин других циклов</a:t>
            </a:r>
          </a:p>
          <a:p>
            <a:pPr marL="285750" indent="-285750">
              <a:buClr>
                <a:srgbClr val="336699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Замер результатов освоения дисциплины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64C1DE-809B-45BD-1D96-5C76D1E2F6CA}"/>
              </a:ext>
            </a:extLst>
          </p:cNvPr>
          <p:cNvSpPr txBox="1"/>
          <p:nvPr/>
        </p:nvSpPr>
        <p:spPr>
          <a:xfrm>
            <a:off x="4638628" y="3636999"/>
            <a:ext cx="46357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>
              <a:buClr>
                <a:srgbClr val="336699"/>
              </a:buClr>
            </a:pP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Повышение качества и интенсивности образовательного процесса </a:t>
            </a:r>
          </a:p>
          <a:p>
            <a:pPr marL="176213" indent="-176213">
              <a:buClr>
                <a:srgbClr val="336699"/>
              </a:buClr>
            </a:pP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Быстрое реагирование на изменение запросов работодателей</a:t>
            </a:r>
          </a:p>
        </p:txBody>
      </p:sp>
    </p:spTree>
    <p:extLst>
      <p:ext uri="{BB962C8B-B14F-4D97-AF65-F5344CB8AC3E}">
        <p14:creationId xmlns:p14="http://schemas.microsoft.com/office/powerpoint/2010/main" val="2802968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167E443-D4F3-4F00-91A5-2C6DEEF34C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ru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32;p20">
            <a:extLst>
              <a:ext uri="{FF2B5EF4-FFF2-40B4-BE49-F238E27FC236}">
                <a16:creationId xmlns:a16="http://schemas.microsoft.com/office/drawing/2014/main" id="{AA0BC5F8-E8A3-4CC4-B8F4-007F74084516}"/>
              </a:ext>
            </a:extLst>
          </p:cNvPr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79;p17">
            <a:extLst>
              <a:ext uri="{FF2B5EF4-FFF2-40B4-BE49-F238E27FC236}">
                <a16:creationId xmlns:a16="http://schemas.microsoft.com/office/drawing/2014/main" id="{DF51EC09-0CBF-4CEE-8569-C1923B94CD69}"/>
              </a:ext>
            </a:extLst>
          </p:cNvPr>
          <p:cNvSpPr txBox="1">
            <a:spLocks/>
          </p:cNvSpPr>
          <p:nvPr/>
        </p:nvSpPr>
        <p:spPr>
          <a:xfrm>
            <a:off x="0" y="79120"/>
            <a:ext cx="10016666" cy="57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ru-RU" sz="1400" b="1" i="0" u="none" strike="noStrike" kern="0" cap="all" spc="0" normalizeH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интеграция содержания общеобразовательной дисциплины Математика с дисциплинами профессионального цикла по специальности 44.02.01 Дошкольное образование</a:t>
            </a:r>
          </a:p>
        </p:txBody>
      </p:sp>
      <p:graphicFrame>
        <p:nvGraphicFramePr>
          <p:cNvPr id="2" name="Таблица 7">
            <a:extLst>
              <a:ext uri="{FF2B5EF4-FFF2-40B4-BE49-F238E27FC236}">
                <a16:creationId xmlns:a16="http://schemas.microsoft.com/office/drawing/2014/main" id="{777F8650-0272-4FC1-9B73-E1EFEA7E0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956431"/>
              </p:ext>
            </p:extLst>
          </p:nvPr>
        </p:nvGraphicFramePr>
        <p:xfrm>
          <a:off x="173180" y="1247109"/>
          <a:ext cx="8786239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505">
                  <a:extLst>
                    <a:ext uri="{9D8B030D-6E8A-4147-A177-3AD203B41FA5}">
                      <a16:colId xmlns:a16="http://schemas.microsoft.com/office/drawing/2014/main" val="2067380740"/>
                    </a:ext>
                  </a:extLst>
                </a:gridCol>
                <a:gridCol w="4228734">
                  <a:extLst>
                    <a:ext uri="{9D8B030D-6E8A-4147-A177-3AD203B41FA5}">
                      <a16:colId xmlns:a16="http://schemas.microsoft.com/office/drawing/2014/main" val="1808544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Наименование ОК согласно ФГОС СПО 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Наименование предметных результатов согласно ФГОС СОО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67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ОК 2. Организовывать собственную деятельность, определять методы решения профессиональных задач, оценивать их эффективность и качество.</a:t>
                      </a:r>
                    </a:p>
                    <a:p>
                      <a:pPr algn="just"/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ОК 4. Осуществлять поиск, анализ и оценку информации, необходимой для постановки и решения профессиональных задач, профессионального и личностного развития.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ПРб.01 Владение методами доказательств, алгоритмами решения задач; умение формулировать определения, аксиомы и теоремы, применять их, проводить доказательные рассуждения в ходе решения задач;</a:t>
                      </a:r>
                    </a:p>
                    <a:p>
                      <a:pPr algn="just"/>
                      <a:endParaRPr lang="ru-RU" sz="1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just"/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ПРб.08 Умение оперировать понятиями: случайный опыт и случайное событие, вероятность случайного события; умение вычислять вероятность с использованием графических методов; применять формулы сложения и умножения вероятностей, комбинаторные факты и формулы при решении задач; оценивать вероятности реальных событий; знакомство со случайными величинами; умение приводить примеры проявления закона больших чисел в природных и общественных явлениях; </a:t>
                      </a:r>
                    </a:p>
                    <a:p>
                      <a:pPr algn="just"/>
                      <a:endParaRPr lang="ru-RU" sz="1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just"/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ПРб.14 Умение выбирать подходящий изученный метод для решения задачи, распознавать математические факты и математические модели в природных и общественных явлениях, в искусстве; умение приводить примеры математических открытий российской и мировой математической науки.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0273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516BB87-F915-48B4-BD81-513EF54A5260}"/>
              </a:ext>
            </a:extLst>
          </p:cNvPr>
          <p:cNvSpPr txBox="1"/>
          <p:nvPr/>
        </p:nvSpPr>
        <p:spPr>
          <a:xfrm>
            <a:off x="128647" y="816222"/>
            <a:ext cx="88753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336699"/>
                </a:solidFill>
                <a:latin typeface="Century Gothic" panose="020B0502020202020204" pitchFamily="34" charset="0"/>
              </a:rPr>
              <a:t>Таблица 1. Синхронизация предметных результатов ОД Математика с ОК по специальности 44.02.01 Дошкольное образовании</a:t>
            </a:r>
          </a:p>
        </p:txBody>
      </p:sp>
    </p:spTree>
    <p:extLst>
      <p:ext uri="{BB962C8B-B14F-4D97-AF65-F5344CB8AC3E}">
        <p14:creationId xmlns:p14="http://schemas.microsoft.com/office/powerpoint/2010/main" val="64384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4"/>
          <p:cNvCxnSpPr/>
          <p:nvPr/>
        </p:nvCxnSpPr>
        <p:spPr>
          <a:xfrm>
            <a:off x="2743475" y="53225"/>
            <a:ext cx="0" cy="621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5C2229E-B480-4EC2-8DAD-427515CE8360}"/>
              </a:ext>
            </a:extLst>
          </p:cNvPr>
          <p:cNvSpPr/>
          <p:nvPr/>
        </p:nvSpPr>
        <p:spPr>
          <a:xfrm>
            <a:off x="6268873" y="3100135"/>
            <a:ext cx="25147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6" name="Google Shape;185;p18">
            <a:extLst>
              <a:ext uri="{FF2B5EF4-FFF2-40B4-BE49-F238E27FC236}">
                <a16:creationId xmlns:a16="http://schemas.microsoft.com/office/drawing/2014/main" id="{22056094-CBA7-404D-85E1-651E16FBA25C}"/>
              </a:ext>
            </a:extLst>
          </p:cNvPr>
          <p:cNvSpPr/>
          <p:nvPr/>
        </p:nvSpPr>
        <p:spPr>
          <a:xfrm rot="10800000" flipH="1">
            <a:off x="0" y="-13329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212;p19">
            <a:extLst>
              <a:ext uri="{FF2B5EF4-FFF2-40B4-BE49-F238E27FC236}">
                <a16:creationId xmlns:a16="http://schemas.microsoft.com/office/drawing/2014/main" id="{AB59548C-A102-4675-AB1F-F601FA1849F9}"/>
              </a:ext>
            </a:extLst>
          </p:cNvPr>
          <p:cNvSpPr txBox="1">
            <a:spLocks/>
          </p:cNvSpPr>
          <p:nvPr/>
        </p:nvSpPr>
        <p:spPr>
          <a:xfrm>
            <a:off x="79864" y="144063"/>
            <a:ext cx="8440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интеграция содержания общеобразовательной дисциплины Математика с дисциплинами профессионального цикла по специальности 44.02.01 Дошкольное образование</a:t>
            </a:r>
          </a:p>
        </p:txBody>
      </p:sp>
      <p:graphicFrame>
        <p:nvGraphicFramePr>
          <p:cNvPr id="17" name="Таблица 8">
            <a:extLst>
              <a:ext uri="{FF2B5EF4-FFF2-40B4-BE49-F238E27FC236}">
                <a16:creationId xmlns:a16="http://schemas.microsoft.com/office/drawing/2014/main" id="{22D1C5F4-B13C-4BE7-BA77-0D3FAF0B9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057488"/>
              </p:ext>
            </p:extLst>
          </p:nvPr>
        </p:nvGraphicFramePr>
        <p:xfrm>
          <a:off x="197125" y="1409806"/>
          <a:ext cx="8586454" cy="3208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921">
                  <a:extLst>
                    <a:ext uri="{9D8B030D-6E8A-4147-A177-3AD203B41FA5}">
                      <a16:colId xmlns:a16="http://schemas.microsoft.com/office/drawing/2014/main" val="378215655"/>
                    </a:ext>
                  </a:extLst>
                </a:gridCol>
                <a:gridCol w="4409533">
                  <a:extLst>
                    <a:ext uri="{9D8B030D-6E8A-4147-A177-3AD203B41FA5}">
                      <a16:colId xmlns:a16="http://schemas.microsoft.com/office/drawing/2014/main" val="864854334"/>
                    </a:ext>
                  </a:extLst>
                </a:gridCol>
              </a:tblGrid>
              <a:tr h="373545">
                <a:tc gridSpan="2"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</a:rPr>
                        <a:t>44.02.01 Дошкольное образование. Гуманитарный профиль</a:t>
                      </a:r>
                    </a:p>
                  </a:txBody>
                  <a:tcPr anchor="ctr"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505907"/>
                  </a:ext>
                </a:extLst>
              </a:tr>
              <a:tr h="65291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ПК 2.4. Организовывать общение детей. 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ПК 3.5. Вести документацию, обеспечивающую организацию занятий. 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ПК 4.3. Проводить родительские собрания, привлекать родителей (лиц, их замещающих) к организации и проведению мероприятий в группе и в образовательной организации.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ПК 5.3. Систематизировать и оценивать педагогический опыт и образовательные технологии в области дошкольного образования на основе изучения профессиональной литературы, самоанализа и анализа деятельности других педагогов. 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ПК 5.4. Оформлять педагогические разработки в виде отчетов, рефератов, выступлений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ПРб.01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ПРб.08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ПРб.14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39370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40E159C-F9BD-4740-A59B-C6B9D45BDBF9}"/>
              </a:ext>
            </a:extLst>
          </p:cNvPr>
          <p:cNvSpPr txBox="1"/>
          <p:nvPr/>
        </p:nvSpPr>
        <p:spPr>
          <a:xfrm>
            <a:off x="79864" y="802887"/>
            <a:ext cx="9247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336699"/>
                </a:solidFill>
                <a:latin typeface="Century Gothic" panose="020B0502020202020204" pitchFamily="34" charset="0"/>
              </a:rPr>
              <a:t>Таблица 2. Синхронизация предметных результатов по ОД Математика с ПК по специальности 44.02.01 Дошкольное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2528283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294967295"/>
          </p:nvPr>
        </p:nvSpPr>
        <p:spPr>
          <a:xfrm>
            <a:off x="114759" y="-89694"/>
            <a:ext cx="8679858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ru-RU" sz="1400" b="1" i="0" u="none" strike="noStrike" kern="0" cap="all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интеграция содержания общеобразовательной дисциплины Математика с дисциплинами профессионального цикла по специальности 44.02.01 Дошкольное образование</a:t>
            </a:r>
          </a:p>
        </p:txBody>
      </p:sp>
      <p:sp>
        <p:nvSpPr>
          <p:cNvPr id="193" name="Google Shape;1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  <p:cxnSp>
        <p:nvCxnSpPr>
          <p:cNvPr id="201" name="Google Shape;201;p18"/>
          <p:cNvCxnSpPr/>
          <p:nvPr/>
        </p:nvCxnSpPr>
        <p:spPr>
          <a:xfrm>
            <a:off x="6081800" y="1616525"/>
            <a:ext cx="0" cy="32466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8"/>
          <p:cNvSpPr txBox="1"/>
          <p:nvPr/>
        </p:nvSpPr>
        <p:spPr>
          <a:xfrm>
            <a:off x="3116400" y="2725375"/>
            <a:ext cx="2911200" cy="1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Учебно-лабораторное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17 204 570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лабораторий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учебного процесса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Учебно-производственное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19 383 520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вычислительный центр, 12 лабораторий и 2 мастерских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изучение разделов производственного обучения, выполнения учебной и производственной практики.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Программное обеспечение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1 986 000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>
            <a:off x="3092775" y="2643350"/>
            <a:ext cx="5787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06" name="Google Shape;206;p18"/>
          <p:cNvSpPr txBox="1"/>
          <p:nvPr/>
        </p:nvSpPr>
        <p:spPr>
          <a:xfrm>
            <a:off x="6136000" y="2725375"/>
            <a:ext cx="26814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entury Gothic"/>
              <a:buChar char="●"/>
            </a:pPr>
            <a:r>
              <a:rPr lang="ru" sz="7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ГАПОУ Стерлитамакский многопрофильный профессиональный колледж</a:t>
            </a:r>
            <a:endParaRPr sz="7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entury Gothic"/>
              <a:buChar char="●"/>
            </a:pPr>
            <a:r>
              <a:rPr lang="ru" sz="7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ГБПОУ Уфимский колледж радиоэлектроники, телекоммуникаций и безопасности</a:t>
            </a:r>
            <a:endParaRPr sz="7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entury Gothic"/>
              <a:buChar char="●"/>
            </a:pPr>
            <a:r>
              <a:rPr lang="ru" sz="7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ГБПОУ Кушнаренковский многопрофильный профессиональный колледж</a:t>
            </a:r>
            <a:endParaRPr sz="7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entury Gothic"/>
              <a:buChar char="●"/>
            </a:pPr>
            <a:r>
              <a:rPr lang="ru" sz="7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ГБПОУ Уфимский профессиональный колледж им. Героя Советского Союза Султана Бикеева</a:t>
            </a:r>
            <a:endParaRPr sz="7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entury Gothic"/>
              <a:buChar char="●"/>
            </a:pPr>
            <a:r>
              <a:rPr lang="ru" sz="7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ГБПОУ Туймазинский педагогический колледж</a:t>
            </a:r>
            <a:endParaRPr sz="7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561322-1AE4-4B72-950B-C0391C632F15}"/>
              </a:ext>
            </a:extLst>
          </p:cNvPr>
          <p:cNvSpPr txBox="1"/>
          <p:nvPr/>
        </p:nvSpPr>
        <p:spPr>
          <a:xfrm>
            <a:off x="114760" y="836777"/>
            <a:ext cx="83974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Пример: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ОД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Математика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сопряжена с</a:t>
            </a: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МДК.01.01 Медико-биологические и социальные основы здоровья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в части содержания практической работы в соответствии с получаемой специальностью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44.02.01 Дошкольное образование. </a:t>
            </a:r>
          </a:p>
          <a:p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Тема: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 «Представление данных распределения случайной величины (таблицы, графики, диаграммы). Числовые характеристики случайных величин». </a:t>
            </a: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Студентам предлагается следующее задание в форме практической подготовки</a:t>
            </a:r>
          </a:p>
          <a:p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Задание: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 основываясь на данных о частоте простудных заболеваний детей детского сада за год, представленных в таблице 3, определить среднюю частоту заболевания ОРЗ и ОРВИ, построить гистограмму. Сделать вывод, в какой возрастной группе частота заболеваний выше и почему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027DE836-CADB-4D96-A96D-8DEE0B2E0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74082"/>
              </p:ext>
            </p:extLst>
          </p:nvPr>
        </p:nvGraphicFramePr>
        <p:xfrm>
          <a:off x="470978" y="3853726"/>
          <a:ext cx="7967421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053">
                  <a:extLst>
                    <a:ext uri="{9D8B030D-6E8A-4147-A177-3AD203B41FA5}">
                      <a16:colId xmlns:a16="http://schemas.microsoft.com/office/drawing/2014/main" val="371418086"/>
                    </a:ext>
                  </a:extLst>
                </a:gridCol>
                <a:gridCol w="1351709">
                  <a:extLst>
                    <a:ext uri="{9D8B030D-6E8A-4147-A177-3AD203B41FA5}">
                      <a16:colId xmlns:a16="http://schemas.microsoft.com/office/drawing/2014/main" val="2847891136"/>
                    </a:ext>
                  </a:extLst>
                </a:gridCol>
                <a:gridCol w="1331683">
                  <a:extLst>
                    <a:ext uri="{9D8B030D-6E8A-4147-A177-3AD203B41FA5}">
                      <a16:colId xmlns:a16="http://schemas.microsoft.com/office/drawing/2014/main" val="819462407"/>
                    </a:ext>
                  </a:extLst>
                </a:gridCol>
                <a:gridCol w="1211531">
                  <a:extLst>
                    <a:ext uri="{9D8B030D-6E8A-4147-A177-3AD203B41FA5}">
                      <a16:colId xmlns:a16="http://schemas.microsoft.com/office/drawing/2014/main" val="1137888437"/>
                    </a:ext>
                  </a:extLst>
                </a:gridCol>
                <a:gridCol w="1291632">
                  <a:extLst>
                    <a:ext uri="{9D8B030D-6E8A-4147-A177-3AD203B41FA5}">
                      <a16:colId xmlns:a16="http://schemas.microsoft.com/office/drawing/2014/main" val="3639048857"/>
                    </a:ext>
                  </a:extLst>
                </a:gridCol>
                <a:gridCol w="1109813">
                  <a:extLst>
                    <a:ext uri="{9D8B030D-6E8A-4147-A177-3AD203B41FA5}">
                      <a16:colId xmlns:a16="http://schemas.microsoft.com/office/drawing/2014/main" val="1090816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Возраст ребенка, лет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от 1 до 3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от 3 до 4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anose="020B0502020202020204" pitchFamily="34" charset="0"/>
                        </a:rPr>
                        <a:t> от 4 до 5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от 5 до 6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от 6 до 7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63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Частота заболеваний </a:t>
                      </a:r>
                    </a:p>
                    <a:p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в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03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627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294967295"/>
          </p:nvPr>
        </p:nvSpPr>
        <p:spPr>
          <a:xfrm>
            <a:off x="66950" y="-66472"/>
            <a:ext cx="8679858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ru-RU" sz="1400" b="1" i="0" u="none" strike="noStrike" kern="0" cap="all" spc="0" normalizeH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интеграция содержания общеобразовательной дисциплины Математика с дисциплинами профессионального цикла по специальности 44.02.01 Дошкольное образование</a:t>
            </a:r>
          </a:p>
        </p:txBody>
      </p:sp>
      <p:sp>
        <p:nvSpPr>
          <p:cNvPr id="193" name="Google Shape;1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  <p:cxnSp>
        <p:nvCxnSpPr>
          <p:cNvPr id="201" name="Google Shape;201;p18"/>
          <p:cNvCxnSpPr/>
          <p:nvPr/>
        </p:nvCxnSpPr>
        <p:spPr>
          <a:xfrm>
            <a:off x="6081800" y="1616525"/>
            <a:ext cx="0" cy="32466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8"/>
          <p:cNvSpPr txBox="1"/>
          <p:nvPr/>
        </p:nvSpPr>
        <p:spPr>
          <a:xfrm>
            <a:off x="3116400" y="2797817"/>
            <a:ext cx="2911200" cy="1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Учебно-лабораторное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17 204 570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лабораторий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учебного процесса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Учебно-производственное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19 383 520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вычислительный центр, 12 лабораторий и 2 мастерских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изучение разделов производственного обучения, выполнения учебной и производственной практики.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Программное обеспечение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1 986 000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>
            <a:off x="3092775" y="2643350"/>
            <a:ext cx="5787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06" name="Google Shape;206;p18"/>
          <p:cNvSpPr txBox="1"/>
          <p:nvPr/>
        </p:nvSpPr>
        <p:spPr>
          <a:xfrm>
            <a:off x="6136000" y="2725375"/>
            <a:ext cx="26814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entury Gothic"/>
              <a:buChar char="●"/>
            </a:pPr>
            <a:r>
              <a:rPr lang="ru" sz="7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ГАПОУ Стерлитамакский многопрофильный профессиональный колледж</a:t>
            </a:r>
            <a:endParaRPr sz="7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entury Gothic"/>
              <a:buChar char="●"/>
            </a:pPr>
            <a:r>
              <a:rPr lang="ru" sz="7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ГБПОУ Уфимский колледж радиоэлектроники, телекоммуникаций и безопасности</a:t>
            </a:r>
            <a:endParaRPr sz="7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entury Gothic"/>
              <a:buChar char="●"/>
            </a:pPr>
            <a:r>
              <a:rPr lang="ru" sz="7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ГБПОУ Кушнаренковский многопрофильный профессиональный колледж</a:t>
            </a:r>
            <a:endParaRPr sz="7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entury Gothic"/>
              <a:buChar char="●"/>
            </a:pPr>
            <a:r>
              <a:rPr lang="ru" sz="7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ГБПОУ Уфимский профессиональный колледж им. Героя Советского Союза Султана Бикеева</a:t>
            </a:r>
            <a:endParaRPr sz="7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entury Gothic"/>
              <a:buChar char="●"/>
            </a:pPr>
            <a:r>
              <a:rPr lang="ru" sz="7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ГБПОУ Туймазинский педагогический колледж</a:t>
            </a:r>
            <a:endParaRPr sz="7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23F243-737E-4BF2-BEFC-92F48DE6997F}"/>
              </a:ext>
            </a:extLst>
          </p:cNvPr>
          <p:cNvSpPr txBox="1"/>
          <p:nvPr/>
        </p:nvSpPr>
        <p:spPr>
          <a:xfrm>
            <a:off x="200296" y="887142"/>
            <a:ext cx="85943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Пример: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ОД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Математика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сопряжена с</a:t>
            </a: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ПМ.02 Организация различных видов деятельности и общения детей (МДК.02.01 Теоретические и методические основы организации игровой деятельности детей раннего и дошкольного возраста)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в части содержания практической работы в соответствии с получаемой специальностью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44.02.01 Дошкольное образование. </a:t>
            </a:r>
          </a:p>
          <a:p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Тема: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«Объемы многогранников и тел вращения»</a:t>
            </a: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</a:endParaRPr>
          </a:p>
          <a:p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Задание: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 Задание: вычислить объем деталей LEGO, представленных на рисунке 1 с заданными параметрами.</a:t>
            </a:r>
            <a:endParaRPr lang="ru-RU" dirty="0">
              <a:solidFill>
                <a:srgbClr val="336699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B621FF-5BB4-42C7-A4D0-A11DE3634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96" t="55873" r="35267" b="19916"/>
          <a:stretch/>
        </p:blipFill>
        <p:spPr>
          <a:xfrm>
            <a:off x="1951934" y="2898622"/>
            <a:ext cx="4814626" cy="205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7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294967295"/>
          </p:nvPr>
        </p:nvSpPr>
        <p:spPr>
          <a:xfrm>
            <a:off x="-14850" y="-65549"/>
            <a:ext cx="902924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ru-RU" sz="1400" b="1" i="0" u="none" strike="noStrike" kern="0" cap="all" spc="0" normalizeH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интеграция содержания общеобразовательной дисциплины Математика с дисциплинами профессионального цикла по специальности 44.02.01 Дошкольное образование</a:t>
            </a:r>
          </a:p>
        </p:txBody>
      </p:sp>
      <p:sp>
        <p:nvSpPr>
          <p:cNvPr id="193" name="Google Shape;1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15</a:t>
            </a:fld>
            <a:endParaRPr/>
          </a:p>
        </p:txBody>
      </p:sp>
      <p:cxnSp>
        <p:nvCxnSpPr>
          <p:cNvPr id="201" name="Google Shape;201;p18"/>
          <p:cNvCxnSpPr/>
          <p:nvPr/>
        </p:nvCxnSpPr>
        <p:spPr>
          <a:xfrm>
            <a:off x="6081800" y="1616525"/>
            <a:ext cx="0" cy="32466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8"/>
          <p:cNvSpPr txBox="1"/>
          <p:nvPr/>
        </p:nvSpPr>
        <p:spPr>
          <a:xfrm>
            <a:off x="3116400" y="2797817"/>
            <a:ext cx="2911200" cy="1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Учебно-лабораторное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17 204 570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лабораторий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учебного процесса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Учебно-производственное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19 383 520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вычислительный центр, 12 лабораторий и 2 мастерских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изучение разделов производственного обучения, выполнения учебной и производственной практики.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Программное обеспечение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1 986 000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>
            <a:off x="3092775" y="2643350"/>
            <a:ext cx="5787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23F243-737E-4BF2-BEFC-92F48DE6997F}"/>
              </a:ext>
            </a:extLst>
          </p:cNvPr>
          <p:cNvSpPr txBox="1"/>
          <p:nvPr/>
        </p:nvSpPr>
        <p:spPr>
          <a:xfrm>
            <a:off x="200296" y="887142"/>
            <a:ext cx="89437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Пример: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ОД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Математика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сопряжена с</a:t>
            </a: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ПМ.02 Организация различных видов деятельности и общения детей (МДК.02.02 Теоретические и методические основы организации трудовой </a:t>
            </a:r>
          </a:p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деятельности дошкольников)</a:t>
            </a: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в части содержания практической работы в соответствии с получаемой специальностью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44.02.01 Дошкольное образование. </a:t>
            </a:r>
          </a:p>
          <a:p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Тема: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«Вычисления площадей с помощью интеграла»</a:t>
            </a: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</a:endParaRPr>
          </a:p>
          <a:p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Задание: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 Вычислить площадь клумбы D, которая будет размещена на детской площадке. Необходимые параметры и чертеж изображены на рисунке 3.</a:t>
            </a:r>
          </a:p>
          <a:p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4A3CE-1F27-4E41-AC6F-538847CED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3" t="41651" r="35333" b="31936"/>
          <a:stretch/>
        </p:blipFill>
        <p:spPr>
          <a:xfrm>
            <a:off x="2036403" y="2953126"/>
            <a:ext cx="4099597" cy="21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8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294967295"/>
          </p:nvPr>
        </p:nvSpPr>
        <p:spPr>
          <a:xfrm>
            <a:off x="34834" y="66217"/>
            <a:ext cx="8679858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Интенсификация и синхронизация образовательного процесса при освоении </a:t>
            </a:r>
            <a:br>
              <a:rPr lang="ru-RU" sz="14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ru-RU" sz="14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ОД Математика </a:t>
            </a:r>
            <a:endParaRPr sz="1400" b="1" cap="all" dirty="0">
              <a:solidFill>
                <a:srgbClr val="33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  <p:cxnSp>
        <p:nvCxnSpPr>
          <p:cNvPr id="201" name="Google Shape;201;p18"/>
          <p:cNvCxnSpPr/>
          <p:nvPr/>
        </p:nvCxnSpPr>
        <p:spPr>
          <a:xfrm>
            <a:off x="6081800" y="1616525"/>
            <a:ext cx="0" cy="32466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8"/>
          <p:cNvSpPr txBox="1"/>
          <p:nvPr/>
        </p:nvSpPr>
        <p:spPr>
          <a:xfrm>
            <a:off x="3116400" y="2797817"/>
            <a:ext cx="2911200" cy="1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Учебно-лабораторное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17 204 570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лабораторий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учебного процесса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Учебно-производственное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19 383 520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вычислительный центр, 12 лабораторий и 2 мастерских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изучение разделов производственного обучения, выполнения учебной и производственной практики.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Программное обеспечение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1 986 000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>
            <a:off x="3092775" y="2643350"/>
            <a:ext cx="5787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23F243-737E-4BF2-BEFC-92F48DE6997F}"/>
              </a:ext>
            </a:extLst>
          </p:cNvPr>
          <p:cNvSpPr txBox="1"/>
          <p:nvPr/>
        </p:nvSpPr>
        <p:spPr>
          <a:xfrm>
            <a:off x="173843" y="777449"/>
            <a:ext cx="48904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Сервис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«Яндекс. Формы»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для проведения рефлексии после изучения нового материала, а также для осуществления текущего контроля и промежуточной аттестации по разделу: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3FCDD6-A298-4E77-820F-8BA5B1F35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63" t="27090" r="22270" b="34098"/>
          <a:stretch/>
        </p:blipFill>
        <p:spPr>
          <a:xfrm>
            <a:off x="263325" y="2260798"/>
            <a:ext cx="4354890" cy="1865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382573-AA48-434D-8A6D-59E53ACCEF6A}"/>
              </a:ext>
            </a:extLst>
          </p:cNvPr>
          <p:cNvSpPr txBox="1"/>
          <p:nvPr/>
        </p:nvSpPr>
        <p:spPr>
          <a:xfrm>
            <a:off x="4994882" y="753486"/>
            <a:ext cx="41491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Технология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«перевернутый класс»</a:t>
            </a: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Реализация данной технологии возможна например, с использованием образовательного ресурса –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«Российская электронная школа» (https://resh.edu.ru/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E08E04-A1A5-4E86-AA60-59E7B56C65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52" t="22688" r="24191" b="10115"/>
          <a:stretch/>
        </p:blipFill>
        <p:spPr>
          <a:xfrm>
            <a:off x="5125978" y="2098207"/>
            <a:ext cx="3408158" cy="27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21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294967295"/>
          </p:nvPr>
        </p:nvSpPr>
        <p:spPr>
          <a:xfrm>
            <a:off x="114760" y="99675"/>
            <a:ext cx="8679858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Интенсификация и синхронизация образовательного процесса при освоении ОД Математика </a:t>
            </a:r>
            <a:endParaRPr sz="1400" b="1" dirty="0">
              <a:solidFill>
                <a:srgbClr val="33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  <p:cxnSp>
        <p:nvCxnSpPr>
          <p:cNvPr id="201" name="Google Shape;201;p18"/>
          <p:cNvCxnSpPr/>
          <p:nvPr/>
        </p:nvCxnSpPr>
        <p:spPr>
          <a:xfrm>
            <a:off x="6081800" y="1616525"/>
            <a:ext cx="0" cy="32466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8"/>
          <p:cNvSpPr txBox="1"/>
          <p:nvPr/>
        </p:nvSpPr>
        <p:spPr>
          <a:xfrm>
            <a:off x="3116400" y="2797817"/>
            <a:ext cx="2911200" cy="1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Учебно-лабораторное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17 204 570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лабораторий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учебного процесса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Учебно-производственное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19 383 520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вычислительный центр, 12 лабораторий и 2 мастерских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изучение разделов производственного обучения, выполнения учебной и производственной практики.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Программное обеспечение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1 986 000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>
            <a:off x="3092775" y="2643350"/>
            <a:ext cx="5787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23F243-737E-4BF2-BEFC-92F48DE6997F}"/>
              </a:ext>
            </a:extLst>
          </p:cNvPr>
          <p:cNvSpPr txBox="1"/>
          <p:nvPr/>
        </p:nvSpPr>
        <p:spPr>
          <a:xfrm>
            <a:off x="5093566" y="1304213"/>
            <a:ext cx="38142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Программное обеспечение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iSpring (https://www.ispring.ru/)</a:t>
            </a: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применяется </a:t>
            </a: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для разработки электронных курсов по более сложным темам.</a:t>
            </a: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Электронный курс включает в себя: теоретический материал и видеопрезентации, просматривать которые студент может неограниченное количество раз, </a:t>
            </a: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тренажеры для отработки навыков и тесты для самоконтроля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E4BC43-E54C-4D80-AA0F-7645699E6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80" t="25058" r="26464" b="26849"/>
          <a:stretch/>
        </p:blipFill>
        <p:spPr>
          <a:xfrm>
            <a:off x="317526" y="1045459"/>
            <a:ext cx="4495711" cy="319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37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ADB83C-6235-46E2-89DC-93B00685C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8" r="4843" b="11133"/>
          <a:stretch/>
        </p:blipFill>
        <p:spPr>
          <a:xfrm>
            <a:off x="2311563" y="2969074"/>
            <a:ext cx="3944872" cy="1890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5" name="Google Shape;185;p18"/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294967295"/>
          </p:nvPr>
        </p:nvSpPr>
        <p:spPr>
          <a:xfrm>
            <a:off x="114760" y="99675"/>
            <a:ext cx="8679858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Интенсификация и синхронизация образовательного процесса при освоении ОД</a:t>
            </a:r>
            <a:endParaRPr sz="1400" b="1" dirty="0">
              <a:solidFill>
                <a:srgbClr val="33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18</a:t>
            </a:fld>
            <a:endParaRPr/>
          </a:p>
        </p:txBody>
      </p:sp>
      <p:cxnSp>
        <p:nvCxnSpPr>
          <p:cNvPr id="201" name="Google Shape;201;p18"/>
          <p:cNvCxnSpPr/>
          <p:nvPr/>
        </p:nvCxnSpPr>
        <p:spPr>
          <a:xfrm>
            <a:off x="6081800" y="1616525"/>
            <a:ext cx="0" cy="32466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8"/>
          <p:cNvSpPr txBox="1"/>
          <p:nvPr/>
        </p:nvSpPr>
        <p:spPr>
          <a:xfrm>
            <a:off x="3116400" y="2797817"/>
            <a:ext cx="2911200" cy="1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Учебно-лабораторное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17 204 570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лабораторий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учебного процесса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Учебно-производственное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19 383 520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вычислительный центр, 12 лабораторий и 2 мастерских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изучение разделов производственного обучения, выполнения учебной и производственной практики.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Программное обеспечение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1 986 000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>
            <a:off x="3092775" y="2643350"/>
            <a:ext cx="5787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E90996E5-0B0E-4383-8CE0-9D15F70837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0503432"/>
              </p:ext>
            </p:extLst>
          </p:nvPr>
        </p:nvGraphicFramePr>
        <p:xfrm>
          <a:off x="293900" y="1010363"/>
          <a:ext cx="5787900" cy="1777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6" descr="https://encrypted-tbn0.gstatic.com/images?q=tbn:ANd9GcSgMtDXUugAkUQP87tvF8kaLSzuLjB77UboiK0Laa6yauMT_y-eRA">
            <a:extLst>
              <a:ext uri="{FF2B5EF4-FFF2-40B4-BE49-F238E27FC236}">
                <a16:creationId xmlns:a16="http://schemas.microsoft.com/office/drawing/2014/main" id="{16AF853A-AC82-4F2D-AC2C-EC6B0CDB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4" y="2839431"/>
            <a:ext cx="1584737" cy="46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D60948-5825-440C-B543-AC78299B896C}"/>
              </a:ext>
            </a:extLst>
          </p:cNvPr>
          <p:cNvSpPr txBox="1"/>
          <p:nvPr/>
        </p:nvSpPr>
        <p:spPr>
          <a:xfrm>
            <a:off x="677141" y="639252"/>
            <a:ext cx="63263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Электронно-образовательные ресурсы в LMS </a:t>
            </a:r>
            <a:r>
              <a:rPr lang="ru-RU" dirty="0" err="1">
                <a:solidFill>
                  <a:srgbClr val="336699"/>
                </a:solidFill>
                <a:latin typeface="Century Gothic" panose="020B0502020202020204" pitchFamily="34" charset="0"/>
              </a:rPr>
              <a:t>Moodle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70F1BC-9DA9-4000-8A7C-DEC3BDAD21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3" t="7917" r="11016" b="8194"/>
          <a:stretch/>
        </p:blipFill>
        <p:spPr>
          <a:xfrm>
            <a:off x="5826031" y="3274821"/>
            <a:ext cx="2968587" cy="1586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4EED8EEB-E109-4C95-B0AF-BCB7F216FF52}"/>
              </a:ext>
            </a:extLst>
          </p:cNvPr>
          <p:cNvSpPr/>
          <p:nvPr/>
        </p:nvSpPr>
        <p:spPr>
          <a:xfrm>
            <a:off x="5080795" y="4319856"/>
            <a:ext cx="685635" cy="26158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3713974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294967295"/>
          </p:nvPr>
        </p:nvSpPr>
        <p:spPr>
          <a:xfrm>
            <a:off x="114760" y="99675"/>
            <a:ext cx="8679858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Интенсификация и синхронизация образовательного процесса при освоении ОД</a:t>
            </a:r>
            <a:endParaRPr sz="1400" b="1" dirty="0">
              <a:solidFill>
                <a:srgbClr val="33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19</a:t>
            </a:fld>
            <a:endParaRPr/>
          </a:p>
        </p:txBody>
      </p:sp>
      <p:cxnSp>
        <p:nvCxnSpPr>
          <p:cNvPr id="201" name="Google Shape;201;p18"/>
          <p:cNvCxnSpPr/>
          <p:nvPr/>
        </p:nvCxnSpPr>
        <p:spPr>
          <a:xfrm>
            <a:off x="6081800" y="1616525"/>
            <a:ext cx="0" cy="32466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8"/>
          <p:cNvSpPr txBox="1"/>
          <p:nvPr/>
        </p:nvSpPr>
        <p:spPr>
          <a:xfrm>
            <a:off x="3116400" y="2797817"/>
            <a:ext cx="2911200" cy="1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Учебно-лабораторное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17 204 570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лабораторий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учебного процесса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Учебно-производственное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19 383 520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вычислительный центр, 12 лабораторий и 2 мастерских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изучение разелов производственного обучения, выполнения учебной и производственной практики.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Программное обеспечение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1 986 000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>
            <a:off x="3092775" y="2643350"/>
            <a:ext cx="5787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4439E11-1550-45A6-95AE-6B8585280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63" r="4531" b="7777"/>
          <a:stretch/>
        </p:blipFill>
        <p:spPr>
          <a:xfrm>
            <a:off x="157736" y="649403"/>
            <a:ext cx="8729663" cy="4364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E33BAF7-2879-452A-BAF8-8185BB29B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00" r="33496" b="5810"/>
          <a:stretch/>
        </p:blipFill>
        <p:spPr>
          <a:xfrm>
            <a:off x="5340357" y="694499"/>
            <a:ext cx="3311149" cy="2427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564DEC-5488-48AB-9483-F41EB1647B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22" r="40781" b="21910"/>
          <a:stretch/>
        </p:blipFill>
        <p:spPr>
          <a:xfrm>
            <a:off x="5333633" y="2615974"/>
            <a:ext cx="3306697" cy="2320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657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4"/>
          <p:cNvCxnSpPr/>
          <p:nvPr/>
        </p:nvCxnSpPr>
        <p:spPr>
          <a:xfrm>
            <a:off x="2743475" y="53225"/>
            <a:ext cx="0" cy="621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185;p18">
            <a:extLst>
              <a:ext uri="{FF2B5EF4-FFF2-40B4-BE49-F238E27FC236}">
                <a16:creationId xmlns:a16="http://schemas.microsoft.com/office/drawing/2014/main" id="{22056094-CBA7-404D-85E1-651E16FBA25C}"/>
              </a:ext>
            </a:extLst>
          </p:cNvPr>
          <p:cNvSpPr/>
          <p:nvPr/>
        </p:nvSpPr>
        <p:spPr>
          <a:xfrm rot="10800000" flipH="1">
            <a:off x="0" y="-13329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sp>
        <p:nvSpPr>
          <p:cNvPr id="57" name="Google Shape;212;p19">
            <a:extLst>
              <a:ext uri="{FF2B5EF4-FFF2-40B4-BE49-F238E27FC236}">
                <a16:creationId xmlns:a16="http://schemas.microsoft.com/office/drawing/2014/main" id="{AB59548C-A102-4675-AB1F-F601FA1849F9}"/>
              </a:ext>
            </a:extLst>
          </p:cNvPr>
          <p:cNvSpPr txBox="1">
            <a:spLocks/>
          </p:cNvSpPr>
          <p:nvPr/>
        </p:nvSpPr>
        <p:spPr>
          <a:xfrm>
            <a:off x="76557" y="733797"/>
            <a:ext cx="767562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Федеральный проект «Современная школа» (2021-2025 гг)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Picture 6" descr="Национальные проекты. Официальный портал Администрации города Омска">
            <a:extLst>
              <a:ext uri="{FF2B5EF4-FFF2-40B4-BE49-F238E27FC236}">
                <a16:creationId xmlns:a16="http://schemas.microsoft.com/office/drawing/2014/main" id="{6B53508E-351B-4CB3-B914-E8937DD82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75" y="733797"/>
            <a:ext cx="1766368" cy="13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157F0EF-21C6-442B-9573-80C3C152E3AF}"/>
              </a:ext>
            </a:extLst>
          </p:cNvPr>
          <p:cNvSpPr txBox="1"/>
          <p:nvPr/>
        </p:nvSpPr>
        <p:spPr>
          <a:xfrm>
            <a:off x="214743" y="1224319"/>
            <a:ext cx="70881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ЦЕЛЬ: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Повышение качества преподавания общеобразовательных учебных предметов с учётом стратегических направлений (вызовов) развития системы среднего профессионального образования и совершенствование учебного процесса организаций, реализующих указанные программы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3D7AE-9021-441D-977E-58174B179989}"/>
              </a:ext>
            </a:extLst>
          </p:cNvPr>
          <p:cNvSpPr txBox="1"/>
          <p:nvPr/>
        </p:nvSpPr>
        <p:spPr>
          <a:xfrm>
            <a:off x="4296807" y="2571750"/>
            <a:ext cx="481336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ЗАДАЧИ: </a:t>
            </a:r>
          </a:p>
          <a:p>
            <a:pPr algn="r"/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Разработка и внедрение методик преподавания </a:t>
            </a:r>
          </a:p>
          <a:p>
            <a:pPr algn="r"/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Обновление содержания </a:t>
            </a:r>
          </a:p>
          <a:p>
            <a:pPr algn="r"/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Введение практики интеграции содержания </a:t>
            </a:r>
          </a:p>
          <a:p>
            <a:pPr algn="r"/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Внедрение эффективных образовательных технологий </a:t>
            </a:r>
          </a:p>
          <a:p>
            <a:pPr algn="r"/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Повышение квалификации педагогов</a:t>
            </a:r>
          </a:p>
        </p:txBody>
      </p:sp>
      <p:sp>
        <p:nvSpPr>
          <p:cNvPr id="23" name="Google Shape;212;p19">
            <a:extLst>
              <a:ext uri="{FF2B5EF4-FFF2-40B4-BE49-F238E27FC236}">
                <a16:creationId xmlns:a16="http://schemas.microsoft.com/office/drawing/2014/main" id="{65E5D4E6-2075-42A5-8FEE-E99C47E0CF2B}"/>
              </a:ext>
            </a:extLst>
          </p:cNvPr>
          <p:cNvSpPr txBox="1">
            <a:spLocks/>
          </p:cNvSpPr>
          <p:nvPr/>
        </p:nvSpPr>
        <p:spPr>
          <a:xfrm>
            <a:off x="76557" y="194134"/>
            <a:ext cx="8440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18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проекта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5827F6-80D3-4668-806C-AC8117534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43" y="2393870"/>
            <a:ext cx="4183078" cy="23832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BF60321-6310-4292-A7F9-5663988CB6AA}"/>
              </a:ext>
            </a:extLst>
          </p:cNvPr>
          <p:cNvSpPr txBox="1"/>
          <p:nvPr/>
        </p:nvSpPr>
        <p:spPr>
          <a:xfrm>
            <a:off x="2981270" y="4527947"/>
            <a:ext cx="561154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Сегодня в Республике Башкортостан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12</a:t>
            </a: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ОО СПО присвоен статус Федеральной пилотной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1655987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294967295"/>
          </p:nvPr>
        </p:nvSpPr>
        <p:spPr>
          <a:xfrm>
            <a:off x="114760" y="99675"/>
            <a:ext cx="8679858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Интенсификация и синхронизация образовательного процесса при освоении ОД</a:t>
            </a:r>
            <a:endParaRPr sz="1400" b="1" dirty="0">
              <a:solidFill>
                <a:srgbClr val="33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20</a:t>
            </a:fld>
            <a:endParaRPr/>
          </a:p>
        </p:txBody>
      </p:sp>
      <p:cxnSp>
        <p:nvCxnSpPr>
          <p:cNvPr id="201" name="Google Shape;201;p18"/>
          <p:cNvCxnSpPr/>
          <p:nvPr/>
        </p:nvCxnSpPr>
        <p:spPr>
          <a:xfrm>
            <a:off x="6081800" y="1616525"/>
            <a:ext cx="0" cy="32466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8"/>
          <p:cNvSpPr txBox="1"/>
          <p:nvPr/>
        </p:nvSpPr>
        <p:spPr>
          <a:xfrm>
            <a:off x="3116400" y="2797817"/>
            <a:ext cx="2911200" cy="1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Учебно-лабораторное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17 204 570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лабораторий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учебного процесса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Учебно-производственное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19 383 520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вычислительный центр, 12 лабораторий и 2 мастерских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изучение разелов производственного обучения, выполнения учебной и производственной практики.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Программное обеспечение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1 986 000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>
            <a:off x="3092775" y="2643350"/>
            <a:ext cx="5787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6AF501-3203-490C-9420-945858125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21" r="40781" b="16112"/>
          <a:stretch/>
        </p:blipFill>
        <p:spPr>
          <a:xfrm>
            <a:off x="220359" y="1185264"/>
            <a:ext cx="4840586" cy="3674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8C155C-7E27-45E7-850F-750FD2D2D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" t="7677" r="13189" b="6363"/>
          <a:stretch/>
        </p:blipFill>
        <p:spPr>
          <a:xfrm>
            <a:off x="4061618" y="777641"/>
            <a:ext cx="3121109" cy="1881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7DD5A3-0093-42E9-B389-AFFE7FB75A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56" r="29297" b="16528"/>
          <a:stretch/>
        </p:blipFill>
        <p:spPr>
          <a:xfrm>
            <a:off x="5986725" y="3105467"/>
            <a:ext cx="3135298" cy="195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3837F4-3ECC-483A-A908-D0AA5CF75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992" y="1826029"/>
            <a:ext cx="3120911" cy="1755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Стрелка: изогнутая влево 14">
            <a:extLst>
              <a:ext uri="{FF2B5EF4-FFF2-40B4-BE49-F238E27FC236}">
                <a16:creationId xmlns:a16="http://schemas.microsoft.com/office/drawing/2014/main" id="{3DE4EA01-A90B-4556-B0A2-E8C7738CAD6D}"/>
              </a:ext>
            </a:extLst>
          </p:cNvPr>
          <p:cNvSpPr/>
          <p:nvPr/>
        </p:nvSpPr>
        <p:spPr>
          <a:xfrm>
            <a:off x="7263597" y="1477212"/>
            <a:ext cx="288344" cy="47863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</a:endParaRPr>
          </a:p>
        </p:txBody>
      </p:sp>
      <p:sp>
        <p:nvSpPr>
          <p:cNvPr id="16" name="Стрелка: изогнутая влево 15">
            <a:extLst>
              <a:ext uri="{FF2B5EF4-FFF2-40B4-BE49-F238E27FC236}">
                <a16:creationId xmlns:a16="http://schemas.microsoft.com/office/drawing/2014/main" id="{F05EF3CC-7D55-4D11-AC97-71FAFC626B1C}"/>
              </a:ext>
            </a:extLst>
          </p:cNvPr>
          <p:cNvSpPr/>
          <p:nvPr/>
        </p:nvSpPr>
        <p:spPr>
          <a:xfrm>
            <a:off x="7812814" y="3251886"/>
            <a:ext cx="288344" cy="47863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23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"/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title" idx="4294967295"/>
          </p:nvPr>
        </p:nvSpPr>
        <p:spPr>
          <a:xfrm>
            <a:off x="266750" y="143625"/>
            <a:ext cx="8440500" cy="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Информационное обеспечение</a:t>
            </a:r>
            <a:endParaRPr sz="2200" b="1" cap="all" dirty="0">
              <a:solidFill>
                <a:srgbClr val="33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20" name="Google Shape;220;p19"/>
          <p:cNvCxnSpPr>
            <a:cxnSpLocks/>
          </p:cNvCxnSpPr>
          <p:nvPr/>
        </p:nvCxnSpPr>
        <p:spPr>
          <a:xfrm>
            <a:off x="4566300" y="1457700"/>
            <a:ext cx="0" cy="27912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2" name="Google Shape;222;p19"/>
          <p:cNvSpPr txBox="1"/>
          <p:nvPr/>
        </p:nvSpPr>
        <p:spPr>
          <a:xfrm>
            <a:off x="4789350" y="1490100"/>
            <a:ext cx="36456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 u="sng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Сумма субсидии на 2021 г.</a:t>
            </a:r>
            <a:endParaRPr sz="1000" b="1" u="sng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 федерального бюджета - 21 050 960 руб.,</a:t>
            </a:r>
            <a:endParaRPr sz="9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 регионального бюджета - 6 971 000 руб.,</a:t>
            </a:r>
            <a:endParaRPr sz="9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 бюджета ОО – 3 000 000 руб.</a:t>
            </a:r>
            <a:endParaRPr sz="9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23" name="Google Shape;223;p19"/>
          <p:cNvCxnSpPr/>
          <p:nvPr/>
        </p:nvCxnSpPr>
        <p:spPr>
          <a:xfrm>
            <a:off x="328300" y="2337750"/>
            <a:ext cx="8570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25" name="Google Shape;225;p19"/>
          <p:cNvSpPr txBox="1"/>
          <p:nvPr/>
        </p:nvSpPr>
        <p:spPr>
          <a:xfrm>
            <a:off x="4748300" y="2468400"/>
            <a:ext cx="3645600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Учебно-лабораторное оборудование</a:t>
            </a:r>
            <a:endParaRPr sz="9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Учебно-производственное оборудование</a:t>
            </a:r>
            <a:endParaRPr sz="9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Программное обеспечение</a:t>
            </a:r>
            <a:endParaRPr sz="9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u="sng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мастерские</a:t>
            </a:r>
            <a:endParaRPr sz="900" u="sng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ru" sz="9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Мобильная робототехника</a:t>
            </a:r>
            <a:endParaRPr sz="9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ru" sz="9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Интернет вещей</a:t>
            </a:r>
            <a:endParaRPr sz="9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ru" sz="9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Разработка компьютерных игр и мультимедийных приложений</a:t>
            </a:r>
            <a:endParaRPr sz="9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ru" sz="9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Разработка мобильных приложений</a:t>
            </a:r>
            <a:endParaRPr sz="9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21</a:t>
            </a:fld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D05E728-6F17-40B7-A4EF-DF49B49E4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0" t="6359" r="3723" b="6958"/>
          <a:stretch/>
        </p:blipFill>
        <p:spPr>
          <a:xfrm>
            <a:off x="245600" y="863174"/>
            <a:ext cx="4709409" cy="2791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268E90-575C-4BD6-A373-7BF7D46015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66" t="9084" r="21971" b="11760"/>
          <a:stretch/>
        </p:blipFill>
        <p:spPr>
          <a:xfrm>
            <a:off x="4636406" y="1928191"/>
            <a:ext cx="4149475" cy="2967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C0B5573-81C1-4D75-B516-8422B817A142}"/>
              </a:ext>
            </a:extLst>
          </p:cNvPr>
          <p:cNvSpPr/>
          <p:nvPr/>
        </p:nvSpPr>
        <p:spPr>
          <a:xfrm>
            <a:off x="4401129" y="4548312"/>
            <a:ext cx="1394562" cy="508947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FFB7888-94B4-46B3-9BA0-5FE60B54FA20}"/>
              </a:ext>
            </a:extLst>
          </p:cNvPr>
          <p:cNvSpPr/>
          <p:nvPr/>
        </p:nvSpPr>
        <p:spPr>
          <a:xfrm>
            <a:off x="1868846" y="795947"/>
            <a:ext cx="433839" cy="284984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6653BD7B-622C-419B-AF0D-8847F2230233}"/>
              </a:ext>
            </a:extLst>
          </p:cNvPr>
          <p:cNvCxnSpPr>
            <a:cxnSpLocks/>
          </p:cNvCxnSpPr>
          <p:nvPr/>
        </p:nvCxnSpPr>
        <p:spPr>
          <a:xfrm>
            <a:off x="2223655" y="1198418"/>
            <a:ext cx="2021240" cy="33271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22</a:t>
            </a:fld>
            <a:endParaRPr/>
          </a:p>
        </p:txBody>
      </p:sp>
      <p:sp>
        <p:nvSpPr>
          <p:cNvPr id="232" name="Google Shape;232;p20"/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 idx="4294967295"/>
          </p:nvPr>
        </p:nvSpPr>
        <p:spPr>
          <a:xfrm>
            <a:off x="266750" y="143625"/>
            <a:ext cx="4652322" cy="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Информационное обеспечение</a:t>
            </a:r>
            <a:endParaRPr sz="1700" b="1" dirty="0">
              <a:solidFill>
                <a:srgbClr val="1885B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495BFE-582D-4C28-A418-B2FEE8444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67" t="8824" r="13211" b="5012"/>
          <a:stretch/>
        </p:blipFill>
        <p:spPr>
          <a:xfrm>
            <a:off x="186885" y="880576"/>
            <a:ext cx="4184881" cy="2855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76EDB1F1-C7AF-4EBD-B95D-449BCCB8E9E6}"/>
              </a:ext>
            </a:extLst>
          </p:cNvPr>
          <p:cNvSpPr/>
          <p:nvPr/>
        </p:nvSpPr>
        <p:spPr>
          <a:xfrm>
            <a:off x="1164019" y="3059908"/>
            <a:ext cx="1394562" cy="508947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928DBFB6-A804-4478-BAB5-E043A7E0FA35}"/>
              </a:ext>
            </a:extLst>
          </p:cNvPr>
          <p:cNvSpPr/>
          <p:nvPr/>
        </p:nvSpPr>
        <p:spPr>
          <a:xfrm>
            <a:off x="2705450" y="3059908"/>
            <a:ext cx="1394562" cy="508947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562B6-F94E-4F37-9DC7-3097147B85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77" t="8954" r="17445" b="4493"/>
          <a:stretch/>
        </p:blipFill>
        <p:spPr>
          <a:xfrm>
            <a:off x="5098805" y="136833"/>
            <a:ext cx="3110771" cy="216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2342FD-88C5-4CC8-8D46-442BD22D02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75" t="9603" r="14745" b="4622"/>
          <a:stretch/>
        </p:blipFill>
        <p:spPr>
          <a:xfrm>
            <a:off x="5069443" y="2423772"/>
            <a:ext cx="3129200" cy="2375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469CD49-16BD-4ABA-811E-7C9D6C99DB2B}"/>
              </a:ext>
            </a:extLst>
          </p:cNvPr>
          <p:cNvCxnSpPr>
            <a:cxnSpLocks/>
          </p:cNvCxnSpPr>
          <p:nvPr/>
        </p:nvCxnSpPr>
        <p:spPr>
          <a:xfrm flipV="1">
            <a:off x="2371696" y="1316182"/>
            <a:ext cx="3495704" cy="1643824"/>
          </a:xfrm>
          <a:prstGeom prst="straightConnector1">
            <a:avLst/>
          </a:prstGeom>
          <a:ln w="28575" cmpd="sng">
            <a:headEnd w="lg" len="lg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B479FB2-323E-4F7D-886B-8D1BD31082EF}"/>
              </a:ext>
            </a:extLst>
          </p:cNvPr>
          <p:cNvCxnSpPr>
            <a:cxnSpLocks/>
          </p:cNvCxnSpPr>
          <p:nvPr/>
        </p:nvCxnSpPr>
        <p:spPr>
          <a:xfrm>
            <a:off x="4198622" y="3323687"/>
            <a:ext cx="1557942" cy="5133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23</a:t>
            </a:fld>
            <a:endParaRPr/>
          </a:p>
        </p:txBody>
      </p:sp>
      <p:sp>
        <p:nvSpPr>
          <p:cNvPr id="232" name="Google Shape;232;p20"/>
          <p:cNvSpPr/>
          <p:nvPr/>
        </p:nvSpPr>
        <p:spPr>
          <a:xfrm rot="10800000" flipH="1">
            <a:off x="-14850" y="-4425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 idx="4294967295"/>
          </p:nvPr>
        </p:nvSpPr>
        <p:spPr>
          <a:xfrm>
            <a:off x="266750" y="143625"/>
            <a:ext cx="4652322" cy="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Информационное обеспечение</a:t>
            </a:r>
            <a:endParaRPr sz="1700" b="1" dirty="0">
              <a:solidFill>
                <a:srgbClr val="1885B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E676EB-B6C5-4BFA-BA52-B747C1011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7" t="6869" r="4470" b="6532"/>
          <a:stretch/>
        </p:blipFill>
        <p:spPr>
          <a:xfrm>
            <a:off x="151196" y="760085"/>
            <a:ext cx="6389214" cy="3875722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76EDB1F1-C7AF-4EBD-B95D-449BCCB8E9E6}"/>
              </a:ext>
            </a:extLst>
          </p:cNvPr>
          <p:cNvSpPr/>
          <p:nvPr/>
        </p:nvSpPr>
        <p:spPr>
          <a:xfrm>
            <a:off x="1519888" y="4197684"/>
            <a:ext cx="1394562" cy="508947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D7C864-2FDD-4BDB-A003-5146D7FFA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58" t="6753" r="19613" b="5047"/>
          <a:stretch/>
        </p:blipFill>
        <p:spPr>
          <a:xfrm>
            <a:off x="5367782" y="174871"/>
            <a:ext cx="3251251" cy="3114028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469CD49-16BD-4ABA-811E-7C9D6C99DB2B}"/>
              </a:ext>
            </a:extLst>
          </p:cNvPr>
          <p:cNvCxnSpPr>
            <a:cxnSpLocks/>
          </p:cNvCxnSpPr>
          <p:nvPr/>
        </p:nvCxnSpPr>
        <p:spPr>
          <a:xfrm flipV="1">
            <a:off x="2914450" y="2604155"/>
            <a:ext cx="3315102" cy="1808439"/>
          </a:xfrm>
          <a:prstGeom prst="straightConnector1">
            <a:avLst/>
          </a:prstGeom>
          <a:ln w="28575" cmpd="sng">
            <a:headEnd w="lg" len="lg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11AD2-579F-487A-A790-F9D50D265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96" r="1344" b="4359"/>
          <a:stretch/>
        </p:blipFill>
        <p:spPr>
          <a:xfrm>
            <a:off x="5401121" y="3423136"/>
            <a:ext cx="3345687" cy="1675639"/>
          </a:xfrm>
          <a:prstGeom prst="rect">
            <a:avLst/>
          </a:prstGeom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FAF5890-F57C-4391-A883-7778BF6C2161}"/>
              </a:ext>
            </a:extLst>
          </p:cNvPr>
          <p:cNvCxnSpPr>
            <a:cxnSpLocks/>
          </p:cNvCxnSpPr>
          <p:nvPr/>
        </p:nvCxnSpPr>
        <p:spPr>
          <a:xfrm>
            <a:off x="2914450" y="4543729"/>
            <a:ext cx="3429643" cy="162902"/>
          </a:xfrm>
          <a:prstGeom prst="straightConnector1">
            <a:avLst/>
          </a:prstGeom>
          <a:ln w="28575" cmpd="sng">
            <a:headEnd w="lg" len="lg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517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"/>
          <p:cNvSpPr/>
          <p:nvPr/>
        </p:nvSpPr>
        <p:spPr>
          <a:xfrm>
            <a:off x="0" y="1021300"/>
            <a:ext cx="9158700" cy="4122600"/>
          </a:xfrm>
          <a:prstGeom prst="round1Rect">
            <a:avLst>
              <a:gd name="adj" fmla="val 27384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24</a:t>
            </a:fld>
            <a:endParaRPr/>
          </a:p>
        </p:txBody>
      </p:sp>
      <p:sp>
        <p:nvSpPr>
          <p:cNvPr id="416" name="Google Shape;416;p29"/>
          <p:cNvSpPr txBox="1">
            <a:spLocks noGrp="1"/>
          </p:cNvSpPr>
          <p:nvPr>
            <p:ph type="ctrTitle" idx="4294967295"/>
          </p:nvPr>
        </p:nvSpPr>
        <p:spPr>
          <a:xfrm>
            <a:off x="311700" y="2518425"/>
            <a:ext cx="8520600" cy="7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</a:t>
            </a:r>
            <a:endParaRPr sz="36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17" name="Google Shape;4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5275" y="141028"/>
            <a:ext cx="3928151" cy="7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4"/>
          <p:cNvCxnSpPr/>
          <p:nvPr/>
        </p:nvCxnSpPr>
        <p:spPr>
          <a:xfrm>
            <a:off x="2743475" y="53225"/>
            <a:ext cx="0" cy="621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5C2229E-B480-4EC2-8DAD-427515CE8360}"/>
              </a:ext>
            </a:extLst>
          </p:cNvPr>
          <p:cNvSpPr/>
          <p:nvPr/>
        </p:nvSpPr>
        <p:spPr>
          <a:xfrm>
            <a:off x="6268873" y="3100135"/>
            <a:ext cx="25147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56" name="Google Shape;185;p18">
            <a:extLst>
              <a:ext uri="{FF2B5EF4-FFF2-40B4-BE49-F238E27FC236}">
                <a16:creationId xmlns:a16="http://schemas.microsoft.com/office/drawing/2014/main" id="{22056094-CBA7-404D-85E1-651E16FBA25C}"/>
              </a:ext>
            </a:extLst>
          </p:cNvPr>
          <p:cNvSpPr/>
          <p:nvPr/>
        </p:nvSpPr>
        <p:spPr>
          <a:xfrm rot="10800000" flipH="1">
            <a:off x="0" y="-13329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212;p19">
            <a:extLst>
              <a:ext uri="{FF2B5EF4-FFF2-40B4-BE49-F238E27FC236}">
                <a16:creationId xmlns:a16="http://schemas.microsoft.com/office/drawing/2014/main" id="{AB59548C-A102-4675-AB1F-F601FA1849F9}"/>
              </a:ext>
            </a:extLst>
          </p:cNvPr>
          <p:cNvSpPr txBox="1">
            <a:spLocks/>
          </p:cNvSpPr>
          <p:nvPr/>
        </p:nvSpPr>
        <p:spPr>
          <a:xfrm>
            <a:off x="79865" y="213987"/>
            <a:ext cx="8440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ru-RU" sz="1500" b="1" i="0" u="none" strike="noStrike" kern="0" cap="all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Федеральные пилотные площадки </a:t>
            </a:r>
            <a:endParaRPr kumimoji="0" lang="ru-RU" sz="2200" b="1" i="0" u="none" strike="noStrike" kern="0" cap="all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E6C30C-472B-B5FA-8086-36E702693D91}"/>
              </a:ext>
            </a:extLst>
          </p:cNvPr>
          <p:cNvSpPr txBox="1"/>
          <p:nvPr/>
        </p:nvSpPr>
        <p:spPr>
          <a:xfrm>
            <a:off x="247863" y="674825"/>
            <a:ext cx="2854688" cy="4431974"/>
          </a:xfrm>
          <a:prstGeom prst="rect">
            <a:avLst/>
          </a:prstGeom>
          <a:noFill/>
          <a:ln>
            <a:solidFill>
              <a:srgbClr val="2F5A91"/>
            </a:solidFill>
          </a:ln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ru-RU" sz="800" b="1" dirty="0">
                <a:solidFill>
                  <a:srgbClr val="2F5A9A"/>
                </a:solidFill>
                <a:latin typeface="Century Gothic"/>
              </a:rPr>
              <a:t>12 (внедрение) и 8 (апробация) колледжей РБ</a:t>
            </a:r>
          </a:p>
          <a:p>
            <a:pPr algn="ctr"/>
            <a:endParaRPr lang="ru-RU" sz="800" b="1" dirty="0">
              <a:solidFill>
                <a:srgbClr val="2F5A9A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ГАПОУ Стерлитамакский многопрофильный профессиональный колледж</a:t>
            </a:r>
          </a:p>
          <a:p>
            <a:pPr algn="ctr"/>
            <a:endParaRPr lang="ru-RU" sz="800" b="1" dirty="0">
              <a:solidFill>
                <a:srgbClr val="336699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ГАПОУ Туймазинский государственный юридический колледж</a:t>
            </a:r>
          </a:p>
          <a:p>
            <a:pPr algn="ctr"/>
            <a:endParaRPr lang="ru-RU" sz="800" b="1" dirty="0">
              <a:solidFill>
                <a:srgbClr val="336699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ГАПОУ Уфимский топливно-энергетический колледж</a:t>
            </a:r>
          </a:p>
          <a:p>
            <a:pPr algn="ctr"/>
            <a:endParaRPr lang="ru-RU" sz="800" b="1" dirty="0">
              <a:solidFill>
                <a:srgbClr val="336699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ГАПОУ Учалинский колледж горной промышленности</a:t>
            </a:r>
          </a:p>
          <a:p>
            <a:pPr algn="ctr"/>
            <a:endParaRPr lang="ru-RU" sz="800" b="1" dirty="0">
              <a:solidFill>
                <a:srgbClr val="336699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ГБПОУ Мелеузовский многопрофильный профессиональный колледж</a:t>
            </a:r>
          </a:p>
          <a:p>
            <a:pPr algn="ctr"/>
            <a:endParaRPr lang="ru-RU" sz="800" b="1" dirty="0">
              <a:solidFill>
                <a:srgbClr val="336699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ГБПОУ Нефтекамский машиностроительный колледж</a:t>
            </a:r>
          </a:p>
          <a:p>
            <a:pPr algn="ctr"/>
            <a:endParaRPr lang="ru-RU" sz="800" b="1" dirty="0">
              <a:solidFill>
                <a:srgbClr val="336699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ГБПОУ Октябрьский нефтяной колледж им. С.И. Кувыкина</a:t>
            </a:r>
          </a:p>
          <a:p>
            <a:pPr algn="ctr"/>
            <a:endParaRPr lang="ru-RU" sz="800" b="1" dirty="0">
              <a:solidFill>
                <a:srgbClr val="336699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ГБПОУ Уфимский государственный колледж технологии и дизайна</a:t>
            </a:r>
          </a:p>
          <a:p>
            <a:pPr algn="ctr"/>
            <a:endParaRPr lang="ru-RU" sz="800" b="1" dirty="0">
              <a:solidFill>
                <a:srgbClr val="336699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ГБПОУ Уфимский колледж отраслевых технологий</a:t>
            </a:r>
          </a:p>
          <a:p>
            <a:pPr algn="ctr"/>
            <a:endParaRPr lang="ru-RU" sz="800" b="1" dirty="0">
              <a:solidFill>
                <a:srgbClr val="336699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ГБПОУ Уфимский колледж радиоэлектроники, телекоммуникаций и безопасности</a:t>
            </a:r>
          </a:p>
          <a:p>
            <a:pPr algn="ctr"/>
            <a:endParaRPr lang="ru-RU" sz="800" b="1" dirty="0">
              <a:solidFill>
                <a:srgbClr val="336699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ГБПОУ Уфимский торгово-экономический колледж </a:t>
            </a:r>
          </a:p>
          <a:p>
            <a:pPr algn="ctr"/>
            <a:endParaRPr lang="ru-RU" sz="800" b="1" dirty="0">
              <a:solidFill>
                <a:srgbClr val="336699"/>
              </a:solidFill>
              <a:latin typeface="Century Gothic"/>
            </a:endParaRPr>
          </a:p>
          <a:p>
            <a:pPr algn="ctr"/>
            <a:r>
              <a:rPr lang="ru-RU" sz="800" b="1" dirty="0">
                <a:solidFill>
                  <a:srgbClr val="336699"/>
                </a:solidFill>
                <a:latin typeface="Century Gothic"/>
              </a:rPr>
              <a:t>ГБПУ Уфимский колледж статистики, информатики и вычислительной техник</a:t>
            </a:r>
            <a:r>
              <a:rPr lang="ru-RU" sz="1000" b="1" dirty="0">
                <a:solidFill>
                  <a:srgbClr val="336699"/>
                </a:solidFill>
                <a:latin typeface="Century Gothic"/>
              </a:rPr>
              <a:t>и</a:t>
            </a:r>
          </a:p>
        </p:txBody>
      </p:sp>
      <p:sp>
        <p:nvSpPr>
          <p:cNvPr id="3" name="Стрелка вправо с вырезом 13">
            <a:extLst>
              <a:ext uri="{FF2B5EF4-FFF2-40B4-BE49-F238E27FC236}">
                <a16:creationId xmlns:a16="http://schemas.microsoft.com/office/drawing/2014/main" id="{0740F99A-946D-5482-07AB-68FA9336F45A}"/>
              </a:ext>
            </a:extLst>
          </p:cNvPr>
          <p:cNvSpPr/>
          <p:nvPr/>
        </p:nvSpPr>
        <p:spPr>
          <a:xfrm>
            <a:off x="3435396" y="969567"/>
            <a:ext cx="2062715" cy="818708"/>
          </a:xfrm>
          <a:prstGeom prst="notchedRightArrow">
            <a:avLst/>
          </a:prstGeom>
          <a:solidFill>
            <a:srgbClr val="2F5A91"/>
          </a:solidFill>
          <a:ln>
            <a:solidFill>
              <a:srgbClr val="2F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D02F6D-9CA1-D4D4-398A-ACEE246F41B7}"/>
              </a:ext>
            </a:extLst>
          </p:cNvPr>
          <p:cNvSpPr/>
          <p:nvPr/>
        </p:nvSpPr>
        <p:spPr>
          <a:xfrm>
            <a:off x="3542494" y="803834"/>
            <a:ext cx="1346827" cy="27699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171434" indent="-171434">
              <a:spcAft>
                <a:spcPts val="200"/>
              </a:spcAft>
            </a:pP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обмен опытом</a:t>
            </a:r>
          </a:p>
        </p:txBody>
      </p:sp>
      <p:sp>
        <p:nvSpPr>
          <p:cNvPr id="5" name="Стрелка вправо с вырезом 13">
            <a:extLst>
              <a:ext uri="{FF2B5EF4-FFF2-40B4-BE49-F238E27FC236}">
                <a16:creationId xmlns:a16="http://schemas.microsoft.com/office/drawing/2014/main" id="{341F89DA-B127-6921-F750-38CEB52A5D40}"/>
              </a:ext>
            </a:extLst>
          </p:cNvPr>
          <p:cNvSpPr/>
          <p:nvPr/>
        </p:nvSpPr>
        <p:spPr>
          <a:xfrm>
            <a:off x="3454544" y="1852433"/>
            <a:ext cx="2062715" cy="818708"/>
          </a:xfrm>
          <a:prstGeom prst="notchedRightArrow">
            <a:avLst/>
          </a:prstGeom>
          <a:solidFill>
            <a:srgbClr val="2F5A91"/>
          </a:solidFill>
          <a:ln>
            <a:solidFill>
              <a:srgbClr val="2F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с вырезом 13">
            <a:extLst>
              <a:ext uri="{FF2B5EF4-FFF2-40B4-BE49-F238E27FC236}">
                <a16:creationId xmlns:a16="http://schemas.microsoft.com/office/drawing/2014/main" id="{9F822D40-C6C4-3164-CD8D-857441E777B5}"/>
              </a:ext>
            </a:extLst>
          </p:cNvPr>
          <p:cNvSpPr/>
          <p:nvPr/>
        </p:nvSpPr>
        <p:spPr>
          <a:xfrm>
            <a:off x="3449918" y="2781675"/>
            <a:ext cx="2062715" cy="818708"/>
          </a:xfrm>
          <a:prstGeom prst="notchedRightArrow">
            <a:avLst/>
          </a:prstGeom>
          <a:solidFill>
            <a:srgbClr val="2F5A91"/>
          </a:solidFill>
          <a:ln>
            <a:solidFill>
              <a:srgbClr val="2F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с вырезом 13">
            <a:extLst>
              <a:ext uri="{FF2B5EF4-FFF2-40B4-BE49-F238E27FC236}">
                <a16:creationId xmlns:a16="http://schemas.microsoft.com/office/drawing/2014/main" id="{0BB91F3E-17F1-A4E2-72A0-4659D64685B4}"/>
              </a:ext>
            </a:extLst>
          </p:cNvPr>
          <p:cNvSpPr/>
          <p:nvPr/>
        </p:nvSpPr>
        <p:spPr>
          <a:xfrm>
            <a:off x="3449917" y="3655972"/>
            <a:ext cx="2062715" cy="818708"/>
          </a:xfrm>
          <a:prstGeom prst="notchedRightArrow">
            <a:avLst/>
          </a:prstGeom>
          <a:solidFill>
            <a:srgbClr val="2F5A91"/>
          </a:solidFill>
          <a:ln>
            <a:solidFill>
              <a:srgbClr val="2F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8CB824-FEAE-7CC8-91CF-3FFA258C2FE3}"/>
              </a:ext>
            </a:extLst>
          </p:cNvPr>
          <p:cNvSpPr/>
          <p:nvPr/>
        </p:nvSpPr>
        <p:spPr>
          <a:xfrm>
            <a:off x="3350702" y="1582790"/>
            <a:ext cx="2563293" cy="461657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marL="171434" indent="-171434">
              <a:spcAft>
                <a:spcPts val="200"/>
              </a:spcAft>
            </a:pP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информирование в социальных сетях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5E43429-999F-B94E-3DAA-619C0E6A13D0}"/>
              </a:ext>
            </a:extLst>
          </p:cNvPr>
          <p:cNvSpPr/>
          <p:nvPr/>
        </p:nvSpPr>
        <p:spPr>
          <a:xfrm>
            <a:off x="3449917" y="2643179"/>
            <a:ext cx="1648192" cy="27699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171434" indent="-171434">
              <a:spcAft>
                <a:spcPts val="200"/>
              </a:spcAft>
            </a:pP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консультирование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3C921-9D23-2E58-E302-DB5C8A8BADF0}"/>
              </a:ext>
            </a:extLst>
          </p:cNvPr>
          <p:cNvSpPr txBox="1"/>
          <p:nvPr/>
        </p:nvSpPr>
        <p:spPr>
          <a:xfrm>
            <a:off x="7800038" y="1429248"/>
            <a:ext cx="1186590" cy="3046980"/>
          </a:xfrm>
          <a:prstGeom prst="rect">
            <a:avLst/>
          </a:prstGeom>
          <a:noFill/>
          <a:ln>
            <a:solidFill>
              <a:srgbClr val="2F5A91"/>
            </a:solidFill>
          </a:ln>
        </p:spPr>
        <p:txBody>
          <a:bodyPr wrap="square" lIns="91432" tIns="45716" rIns="91432" bIns="45716" rtlCol="0">
            <a:spAutoFit/>
          </a:bodyPr>
          <a:lstStyle/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pPr algn="ctr"/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Century Gothic"/>
              </a:rPr>
              <a:t>БАНК ПРОГРАММ</a:t>
            </a: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  <a:p>
            <a:endParaRPr lang="ru-RU" sz="1200" b="1" dirty="0">
              <a:solidFill>
                <a:srgbClr val="2F5A9A"/>
              </a:solidFill>
              <a:latin typeface="Century Gothic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5FDFB6-2476-D926-708B-0027DAC075A0}"/>
              </a:ext>
            </a:extLst>
          </p:cNvPr>
          <p:cNvSpPr txBox="1"/>
          <p:nvPr/>
        </p:nvSpPr>
        <p:spPr>
          <a:xfrm>
            <a:off x="5835383" y="942329"/>
            <a:ext cx="19509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2F5A9A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Повышение качества преподавания общеобразовательных дисциплин с учетом профессиональной направленности</a:t>
            </a:r>
            <a:endParaRPr lang="ru-RU" sz="900" b="1" dirty="0">
              <a:solidFill>
                <a:srgbClr val="2F5A9A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DE22D44-2F26-7AE3-EEEA-C038DE6531FF}"/>
              </a:ext>
            </a:extLst>
          </p:cNvPr>
          <p:cNvSpPr/>
          <p:nvPr/>
        </p:nvSpPr>
        <p:spPr>
          <a:xfrm>
            <a:off x="3500180" y="3395868"/>
            <a:ext cx="3454373" cy="69761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marL="171434" indent="-171434">
              <a:spcAft>
                <a:spcPts val="200"/>
              </a:spcAft>
            </a:pP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связь с </a:t>
            </a:r>
          </a:p>
          <a:p>
            <a:pPr marL="171434" indent="-171434">
              <a:spcAft>
                <a:spcPts val="200"/>
              </a:spcAft>
            </a:pP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представителями</a:t>
            </a:r>
          </a:p>
          <a:p>
            <a:pPr marL="171434" indent="-171434">
              <a:spcAft>
                <a:spcPts val="200"/>
              </a:spcAft>
            </a:pP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регионов 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935F86C4-4E2B-C43A-10ED-A2DA377E5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270935"/>
              </p:ext>
            </p:extLst>
          </p:nvPr>
        </p:nvGraphicFramePr>
        <p:xfrm>
          <a:off x="5661905" y="1626351"/>
          <a:ext cx="2335406" cy="3228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743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 rot="10800000" flipH="1">
            <a:off x="0" y="-5260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294967295"/>
          </p:nvPr>
        </p:nvSpPr>
        <p:spPr>
          <a:xfrm>
            <a:off x="116730" y="172132"/>
            <a:ext cx="1061223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Победители федерального конкурса</a:t>
            </a:r>
            <a:r>
              <a:rPr lang="en-US" sz="18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2022 </a:t>
            </a:r>
            <a:r>
              <a:rPr lang="ru-RU" sz="18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года</a:t>
            </a:r>
            <a:br>
              <a:rPr lang="ru-RU" sz="18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 b="1" cap="all" dirty="0">
              <a:solidFill>
                <a:srgbClr val="33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  <p:cxnSp>
        <p:nvCxnSpPr>
          <p:cNvPr id="201" name="Google Shape;201;p18"/>
          <p:cNvCxnSpPr/>
          <p:nvPr/>
        </p:nvCxnSpPr>
        <p:spPr>
          <a:xfrm>
            <a:off x="6081800" y="1616525"/>
            <a:ext cx="0" cy="32466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8"/>
          <p:cNvSpPr txBox="1"/>
          <p:nvPr/>
        </p:nvSpPr>
        <p:spPr>
          <a:xfrm>
            <a:off x="3116400" y="2725375"/>
            <a:ext cx="2911200" cy="1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Учебно-лабораторное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17 204 570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лабораторий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учебного процесса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Учебно-производственное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19 383 520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вычислительный центр, 12 лабораторий и 2 мастерских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изучение разделов производственного обучения, выполнения учебной и производственной практики.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Программное обеспечение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1 986 000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>
            <a:off x="3092775" y="2643350"/>
            <a:ext cx="5787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C4F38C-2C40-40EF-BD63-1A8DC6507465}"/>
              </a:ext>
            </a:extLst>
          </p:cNvPr>
          <p:cNvSpPr txBox="1"/>
          <p:nvPr/>
        </p:nvSpPr>
        <p:spPr>
          <a:xfrm>
            <a:off x="475609" y="4616648"/>
            <a:ext cx="85915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Направление: Отбор лучших образовательных моделей по укрупненным группам</a:t>
            </a:r>
          </a:p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профессий, специальностей (УГПС)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47D4DE-58F4-4605-9043-0DA5352C0039}"/>
              </a:ext>
            </a:extLst>
          </p:cNvPr>
          <p:cNvSpPr txBox="1"/>
          <p:nvPr/>
        </p:nvSpPr>
        <p:spPr>
          <a:xfrm>
            <a:off x="4686" y="1693562"/>
            <a:ext cx="4597400" cy="64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AFDF37-0B3F-46FC-9F40-C95438B489FA}"/>
              </a:ext>
            </a:extLst>
          </p:cNvPr>
          <p:cNvSpPr txBox="1"/>
          <p:nvPr/>
        </p:nvSpPr>
        <p:spPr>
          <a:xfrm>
            <a:off x="1321473" y="970318"/>
            <a:ext cx="916229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Дипломы </a:t>
            </a:r>
            <a:r>
              <a:rPr lang="en-US" dirty="0">
                <a:solidFill>
                  <a:srgbClr val="FF0000"/>
                </a:solidFill>
              </a:rPr>
              <a:t>I </a:t>
            </a:r>
            <a:r>
              <a:rPr lang="ru-RU" dirty="0">
                <a:solidFill>
                  <a:srgbClr val="FF0000"/>
                </a:solidFill>
              </a:rPr>
              <a:t>степени:</a:t>
            </a:r>
          </a:p>
          <a:p>
            <a:r>
              <a:rPr lang="ru-RU" dirty="0">
                <a:solidFill>
                  <a:srgbClr val="336699"/>
                </a:solidFill>
              </a:rPr>
              <a:t>19.00.00 ГБПОУ Уфимский колледж отраслевых технологий</a:t>
            </a:r>
          </a:p>
          <a:p>
            <a:r>
              <a:rPr lang="ru-RU" dirty="0">
                <a:solidFill>
                  <a:srgbClr val="336699"/>
                </a:solidFill>
              </a:rPr>
              <a:t>10.00.00 ГБПОУ Уфимский колледж радиоэлектроники, телекоммуникаций и безопасности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Дипломы </a:t>
            </a:r>
            <a:r>
              <a:rPr lang="en-US" dirty="0">
                <a:solidFill>
                  <a:srgbClr val="FF0000"/>
                </a:solidFill>
              </a:rPr>
              <a:t>II </a:t>
            </a:r>
            <a:r>
              <a:rPr lang="ru-RU" dirty="0">
                <a:solidFill>
                  <a:srgbClr val="FF0000"/>
                </a:solidFill>
              </a:rPr>
              <a:t>степени:</a:t>
            </a:r>
          </a:p>
          <a:p>
            <a:r>
              <a:rPr lang="ru-RU" dirty="0">
                <a:solidFill>
                  <a:srgbClr val="336699"/>
                </a:solidFill>
              </a:rPr>
              <a:t>29.00.00 ГБПОУ Уфимский государственный колледж технологии и дизайна</a:t>
            </a:r>
            <a:endParaRPr lang="en-US" dirty="0">
              <a:solidFill>
                <a:srgbClr val="336699"/>
              </a:solidFill>
            </a:endParaRPr>
          </a:p>
          <a:p>
            <a:r>
              <a:rPr lang="ru-RU" dirty="0">
                <a:solidFill>
                  <a:srgbClr val="336699"/>
                </a:solidFill>
              </a:rPr>
              <a:t>38.00.00 ГБПОУ Уфимский торгово-экономический колледж</a:t>
            </a:r>
            <a:endParaRPr lang="en-US" dirty="0">
              <a:solidFill>
                <a:srgbClr val="336699"/>
              </a:solidFill>
            </a:endParaRPr>
          </a:p>
          <a:p>
            <a:r>
              <a:rPr lang="ru-RU" dirty="0">
                <a:solidFill>
                  <a:srgbClr val="336699"/>
                </a:solidFill>
              </a:rPr>
              <a:t>46.00.00 ГАПОУ Стерлитамакский многопрофильный профессиональный колледж </a:t>
            </a:r>
            <a:endParaRPr lang="en-US" dirty="0">
              <a:solidFill>
                <a:srgbClr val="336699"/>
              </a:solidFill>
            </a:endParaRPr>
          </a:p>
          <a:p>
            <a:endParaRPr lang="en-US" dirty="0"/>
          </a:p>
          <a:p>
            <a:r>
              <a:rPr lang="ru-RU" dirty="0">
                <a:solidFill>
                  <a:srgbClr val="FF0000"/>
                </a:solidFill>
              </a:rPr>
              <a:t>Дипломы III степени: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336699"/>
                </a:solidFill>
              </a:rPr>
              <a:t>10.00.00 ГБПОУ Уфимский колледж статистики, информатики и вычислительной техники</a:t>
            </a:r>
            <a:endParaRPr lang="en-US" dirty="0">
              <a:solidFill>
                <a:srgbClr val="336699"/>
              </a:solidFill>
            </a:endParaRPr>
          </a:p>
          <a:p>
            <a:r>
              <a:rPr lang="ru-RU" dirty="0">
                <a:solidFill>
                  <a:srgbClr val="336699"/>
                </a:solidFill>
              </a:rPr>
              <a:t>18.00.00 ГАПОУ Уфимский топливно-энергетический колледж </a:t>
            </a:r>
            <a:endParaRPr lang="en-US" dirty="0">
              <a:solidFill>
                <a:srgbClr val="336699"/>
              </a:solidFill>
            </a:endParaRPr>
          </a:p>
          <a:p>
            <a:r>
              <a:rPr lang="ru-RU" dirty="0">
                <a:solidFill>
                  <a:srgbClr val="336699"/>
                </a:solidFill>
              </a:rPr>
              <a:t>19.00.00 ГБПОУ Мелеузовский многопрофильный профессиональный колледж</a:t>
            </a:r>
            <a:endParaRPr lang="en-US" dirty="0">
              <a:solidFill>
                <a:srgbClr val="336699"/>
              </a:solidFill>
            </a:endParaRPr>
          </a:p>
          <a:p>
            <a:r>
              <a:rPr lang="ru-RU" dirty="0">
                <a:solidFill>
                  <a:srgbClr val="336699"/>
                </a:solidFill>
              </a:rPr>
              <a:t>20.00.00 ГБПОУ Нефтекамский машиностроительный колледж</a:t>
            </a:r>
            <a:endParaRPr lang="en-US" dirty="0">
              <a:solidFill>
                <a:srgbClr val="336699"/>
              </a:solidFill>
            </a:endParaRPr>
          </a:p>
          <a:p>
            <a:r>
              <a:rPr lang="ru-RU" dirty="0">
                <a:solidFill>
                  <a:srgbClr val="336699"/>
                </a:solidFill>
              </a:rPr>
              <a:t>21.00.00 ГБПОУ Октябрьский нефтяной колледж им. С.И. Кувыкина</a:t>
            </a:r>
            <a:endParaRPr lang="en-US" dirty="0">
              <a:solidFill>
                <a:srgbClr val="336699"/>
              </a:solidFill>
            </a:endParaRPr>
          </a:p>
          <a:p>
            <a:r>
              <a:rPr lang="ru-RU" dirty="0">
                <a:solidFill>
                  <a:srgbClr val="336699"/>
                </a:solidFill>
              </a:rPr>
              <a:t>23.00.00 ГАПОУ Учалинский колледж горной промышленности</a:t>
            </a:r>
            <a:endParaRPr lang="en-US" dirty="0">
              <a:solidFill>
                <a:srgbClr val="336699"/>
              </a:solidFill>
            </a:endParaRPr>
          </a:p>
          <a:p>
            <a:r>
              <a:rPr lang="ru-RU" dirty="0">
                <a:solidFill>
                  <a:srgbClr val="336699"/>
                </a:solidFill>
              </a:rPr>
              <a:t>40.00.00 ГАПОУ Туймазинский государственный юридический колледж</a:t>
            </a:r>
            <a:endParaRPr lang="en-US" dirty="0">
              <a:solidFill>
                <a:srgbClr val="336699"/>
              </a:solidFill>
            </a:endParaRPr>
          </a:p>
          <a:p>
            <a:pPr algn="ctr"/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563F5A-B6BC-42D0-924B-B65496159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32" y="3392878"/>
            <a:ext cx="674549" cy="9662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8F5598-6BE4-4D44-AF60-9CCD92EFB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62" y="1052833"/>
            <a:ext cx="659163" cy="9129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E081DE-1D0D-4C77-9EE6-635145F37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37" y="2186897"/>
            <a:ext cx="631686" cy="9129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F6EB8F-DA58-482B-BDC7-27F90EFA9392}"/>
              </a:ext>
            </a:extLst>
          </p:cNvPr>
          <p:cNvSpPr txBox="1"/>
          <p:nvPr/>
        </p:nvSpPr>
        <p:spPr>
          <a:xfrm>
            <a:off x="569973" y="681629"/>
            <a:ext cx="87965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«Лучшие образовательные модели реализации общеобразовательной подготовки»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408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 rot="10800000" flipH="1">
            <a:off x="29715" y="15060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294967295"/>
          </p:nvPr>
        </p:nvSpPr>
        <p:spPr>
          <a:xfrm>
            <a:off x="108092" y="187127"/>
            <a:ext cx="9532295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Победители федерального конкурса </a:t>
            </a:r>
            <a:r>
              <a:rPr lang="en-US" sz="18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 </a:t>
            </a:r>
            <a:r>
              <a:rPr lang="ru-RU" sz="18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года</a:t>
            </a:r>
            <a:br>
              <a:rPr lang="ru-RU" sz="18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 b="1" cap="all" dirty="0">
              <a:solidFill>
                <a:srgbClr val="33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  <p:cxnSp>
        <p:nvCxnSpPr>
          <p:cNvPr id="201" name="Google Shape;201;p18"/>
          <p:cNvCxnSpPr/>
          <p:nvPr/>
        </p:nvCxnSpPr>
        <p:spPr>
          <a:xfrm>
            <a:off x="6081800" y="1616525"/>
            <a:ext cx="0" cy="32466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8"/>
          <p:cNvSpPr txBox="1"/>
          <p:nvPr/>
        </p:nvSpPr>
        <p:spPr>
          <a:xfrm>
            <a:off x="3116400" y="2725375"/>
            <a:ext cx="2911200" cy="1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Учебно-лабораторное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17 204 570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лабораторий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учебного процесса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Учебно-производственное оборудование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19 383 520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вычислительный центр, 12 лабораторий и 2 мастерских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изучение разделов производственного обучения, выполнения учебной и производственной практики.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Программное обеспечение</a:t>
            </a:r>
            <a:endParaRPr sz="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1 986 000 руб.</a:t>
            </a:r>
            <a:endParaRPr sz="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>
            <a:off x="3092775" y="2643350"/>
            <a:ext cx="5787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C4F38C-2C40-40EF-BD63-1A8DC6507465}"/>
              </a:ext>
            </a:extLst>
          </p:cNvPr>
          <p:cNvSpPr txBox="1"/>
          <p:nvPr/>
        </p:nvSpPr>
        <p:spPr>
          <a:xfrm>
            <a:off x="475609" y="4395417"/>
            <a:ext cx="85915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Направление: Отбор лучших образовательных моделей по общеобразовательной</a:t>
            </a:r>
          </a:p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дисциплине (Комплекты по ОД)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47D4DE-58F4-4605-9043-0DA5352C0039}"/>
              </a:ext>
            </a:extLst>
          </p:cNvPr>
          <p:cNvSpPr txBox="1"/>
          <p:nvPr/>
        </p:nvSpPr>
        <p:spPr>
          <a:xfrm>
            <a:off x="4686" y="1693562"/>
            <a:ext cx="4597400" cy="64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9BE96F5-EAE8-41B4-8A33-3B61D7694246}"/>
              </a:ext>
            </a:extLst>
          </p:cNvPr>
          <p:cNvSpPr/>
          <p:nvPr/>
        </p:nvSpPr>
        <p:spPr>
          <a:xfrm>
            <a:off x="238776" y="1529350"/>
            <a:ext cx="4129220" cy="22045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Диплом 2 степени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(</a:t>
            </a: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Русский язык 21.01.01)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80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Закирова Гульсина Рифатовна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ГБПОУ Октябрьский нефтяной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колледж им. С.И. Кувыкина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entury Gothic" panose="020B0502020202020204" pitchFamily="34" charset="0"/>
              <a:cs typeface="Arial" pitchFamily="34" charset="0"/>
              <a:sym typeface="Arial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5A3635E-BA71-46C0-A2ED-81B82FFCBCC1}"/>
              </a:ext>
            </a:extLst>
          </p:cNvPr>
          <p:cNvSpPr/>
          <p:nvPr/>
        </p:nvSpPr>
        <p:spPr>
          <a:xfrm>
            <a:off x="4617588" y="1594722"/>
            <a:ext cx="4129220" cy="22045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Arial"/>
              </a:rPr>
              <a:t>Диплом 2 степени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3366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>
                <a:solidFill>
                  <a:srgbClr val="3366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20.02.04)</a:t>
            </a:r>
            <a:endParaRPr lang="ru-RU" dirty="0">
              <a:solidFill>
                <a:srgbClr val="33669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66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Минибаева Альбина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66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Альбертовна</a:t>
            </a:r>
          </a:p>
          <a:p>
            <a:pPr algn="ctr"/>
            <a:r>
              <a:rPr lang="ru-RU" b="1" dirty="0">
                <a:solidFill>
                  <a:srgbClr val="3366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ГБПОУ Уфимский колледж</a:t>
            </a:r>
          </a:p>
          <a:p>
            <a:pPr algn="ctr"/>
            <a:r>
              <a:rPr lang="ru-RU" b="1" dirty="0">
                <a:solidFill>
                  <a:srgbClr val="3366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радиоэлектроники, телекоммуникаций</a:t>
            </a:r>
          </a:p>
          <a:p>
            <a:pPr algn="ctr"/>
            <a:r>
              <a:rPr lang="ru-RU" b="1" dirty="0">
                <a:solidFill>
                  <a:srgbClr val="3366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безопасности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B4208-A59F-47A8-BEE1-1F62D3E5291B}"/>
              </a:ext>
            </a:extLst>
          </p:cNvPr>
          <p:cNvSpPr txBox="1"/>
          <p:nvPr/>
        </p:nvSpPr>
        <p:spPr>
          <a:xfrm>
            <a:off x="465789" y="973191"/>
            <a:ext cx="9096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«Лучшие образовательные модели реализации общеобразовательной подготовки»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27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4"/>
          <p:cNvCxnSpPr/>
          <p:nvPr/>
        </p:nvCxnSpPr>
        <p:spPr>
          <a:xfrm>
            <a:off x="2743475" y="53225"/>
            <a:ext cx="0" cy="621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5C2229E-B480-4EC2-8DAD-427515CE8360}"/>
              </a:ext>
            </a:extLst>
          </p:cNvPr>
          <p:cNvSpPr/>
          <p:nvPr/>
        </p:nvSpPr>
        <p:spPr>
          <a:xfrm>
            <a:off x="6268873" y="3100135"/>
            <a:ext cx="25147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6" name="Google Shape;185;p18">
            <a:extLst>
              <a:ext uri="{FF2B5EF4-FFF2-40B4-BE49-F238E27FC236}">
                <a16:creationId xmlns:a16="http://schemas.microsoft.com/office/drawing/2014/main" id="{22056094-CBA7-404D-85E1-651E16FBA25C}"/>
              </a:ext>
            </a:extLst>
          </p:cNvPr>
          <p:cNvSpPr/>
          <p:nvPr/>
        </p:nvSpPr>
        <p:spPr>
          <a:xfrm rot="10800000" flipH="1">
            <a:off x="0" y="-13329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212;p19">
            <a:extLst>
              <a:ext uri="{FF2B5EF4-FFF2-40B4-BE49-F238E27FC236}">
                <a16:creationId xmlns:a16="http://schemas.microsoft.com/office/drawing/2014/main" id="{AB59548C-A102-4675-AB1F-F601FA1849F9}"/>
              </a:ext>
            </a:extLst>
          </p:cNvPr>
          <p:cNvSpPr txBox="1">
            <a:spLocks/>
          </p:cNvSpPr>
          <p:nvPr/>
        </p:nvSpPr>
        <p:spPr>
          <a:xfrm>
            <a:off x="187102" y="163096"/>
            <a:ext cx="8440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20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ВНЕДРЕНИЕ 2023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FB406C3-7203-4F80-BAB3-98516CE89358}"/>
              </a:ext>
            </a:extLst>
          </p:cNvPr>
          <p:cNvSpPr/>
          <p:nvPr/>
        </p:nvSpPr>
        <p:spPr>
          <a:xfrm>
            <a:off x="210158" y="2199789"/>
            <a:ext cx="8805170" cy="2893100"/>
          </a:xfrm>
          <a:prstGeom prst="rect">
            <a:avLst/>
          </a:prstGeom>
          <a:ln>
            <a:solidFill>
              <a:srgbClr val="336699"/>
            </a:solidFill>
            <a:prstDash val="lgDash"/>
          </a:ln>
        </p:spPr>
        <p:txBody>
          <a:bodyPr wrap="square">
            <a:spAutoFit/>
          </a:bodyPr>
          <a:lstStyle/>
          <a:p>
            <a:pPr indent="273050" algn="just">
              <a:spcAft>
                <a:spcPts val="0"/>
              </a:spcAft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Основные направления совершенствования методики преподавания общеобразовательной дисциплины:</a:t>
            </a:r>
          </a:p>
          <a:p>
            <a:pPr indent="273050" algn="just">
              <a:spcAft>
                <a:spcPts val="0"/>
              </a:spcAft>
            </a:pPr>
            <a:endParaRPr lang="ru-RU" sz="8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Интенсификация</a:t>
            </a: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учебного процесса через отбор наиболее эффективных педагогических методов, форм, технологий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1F497D">
                  <a:lumMod val="75000"/>
                </a:srgb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Интеграция</a:t>
            </a: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содержания блока общеобразовательных дисциплин с содержанием профессиональных модулей и циклов образовательных программ СПО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</a:pPr>
            <a:endParaRPr lang="ru-RU" b="1" dirty="0">
              <a:solidFill>
                <a:srgbClr val="1F497D">
                  <a:lumMod val="75000"/>
                </a:srgb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Профессионализация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части содержания по ряду общеобразовательных дисциплин</a:t>
            </a:r>
          </a:p>
          <a:p>
            <a:pPr>
              <a:spcAft>
                <a:spcPts val="0"/>
              </a:spcAft>
              <a:tabLst>
                <a:tab pos="273050" algn="l"/>
              </a:tabLst>
            </a:pPr>
            <a:endParaRPr lang="ru-RU" b="1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Цифровизация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Century Gothic" panose="020B0502020202020204" pitchFamily="34" charset="0"/>
                <a:cs typeface="Arial" pitchFamily="34" charset="0"/>
              </a:rPr>
              <a:t>– </a:t>
            </a:r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применение дистанционных образовательных технологий и электронного обучения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D07A5-7565-4116-94F1-D53985C43B61}"/>
              </a:ext>
            </a:extLst>
          </p:cNvPr>
          <p:cNvSpPr txBox="1"/>
          <p:nvPr/>
        </p:nvSpPr>
        <p:spPr>
          <a:xfrm>
            <a:off x="205402" y="1497652"/>
            <a:ext cx="8809926" cy="523220"/>
          </a:xfrm>
          <a:prstGeom prst="rect">
            <a:avLst/>
          </a:prstGeom>
          <a:noFill/>
          <a:ln>
            <a:solidFill>
              <a:srgbClr val="336699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ЦЕЛЬ</a:t>
            </a: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 - внедрение методической системы преподавания ОД с учётом профессиональной направленности образовательных программ СПО в не менее чем в 50% ПОО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43301B-E36A-4CD1-A0C5-31638E06A92B}"/>
              </a:ext>
            </a:extLst>
          </p:cNvPr>
          <p:cNvSpPr txBox="1"/>
          <p:nvPr/>
        </p:nvSpPr>
        <p:spPr>
          <a:xfrm>
            <a:off x="205402" y="741380"/>
            <a:ext cx="89568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Концепция преподавания общеобразовательных дисциплин с учетом профессиональной направленности программ среднего профессионального образования, реализуемых на базе основного общего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800547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4"/>
          <p:cNvCxnSpPr/>
          <p:nvPr/>
        </p:nvCxnSpPr>
        <p:spPr>
          <a:xfrm>
            <a:off x="2743475" y="53225"/>
            <a:ext cx="0" cy="621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5C2229E-B480-4EC2-8DAD-427515CE8360}"/>
              </a:ext>
            </a:extLst>
          </p:cNvPr>
          <p:cNvSpPr/>
          <p:nvPr/>
        </p:nvSpPr>
        <p:spPr>
          <a:xfrm>
            <a:off x="6268873" y="3100135"/>
            <a:ext cx="25147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6" name="Google Shape;185;p18">
            <a:extLst>
              <a:ext uri="{FF2B5EF4-FFF2-40B4-BE49-F238E27FC236}">
                <a16:creationId xmlns:a16="http://schemas.microsoft.com/office/drawing/2014/main" id="{22056094-CBA7-404D-85E1-651E16FBA25C}"/>
              </a:ext>
            </a:extLst>
          </p:cNvPr>
          <p:cNvSpPr/>
          <p:nvPr/>
        </p:nvSpPr>
        <p:spPr>
          <a:xfrm rot="10800000" flipH="1">
            <a:off x="0" y="-13329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212;p19">
            <a:extLst>
              <a:ext uri="{FF2B5EF4-FFF2-40B4-BE49-F238E27FC236}">
                <a16:creationId xmlns:a16="http://schemas.microsoft.com/office/drawing/2014/main" id="{AB59548C-A102-4675-AB1F-F601FA1849F9}"/>
              </a:ext>
            </a:extLst>
          </p:cNvPr>
          <p:cNvSpPr txBox="1">
            <a:spLocks/>
          </p:cNvSpPr>
          <p:nvPr/>
        </p:nvSpPr>
        <p:spPr>
          <a:xfrm>
            <a:off x="129952" y="253373"/>
            <a:ext cx="8440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2000" b="1" cap="all" dirty="0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Методическое сопровождение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FB406C3-7203-4F80-BAB3-98516CE89358}"/>
              </a:ext>
            </a:extLst>
          </p:cNvPr>
          <p:cNvSpPr/>
          <p:nvPr/>
        </p:nvSpPr>
        <p:spPr>
          <a:xfrm>
            <a:off x="129952" y="842273"/>
            <a:ext cx="87628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Разработаны, прошли процедуру экспертизы и утверждены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комплекты методических материалов ЦМС </a:t>
            </a: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СПО ИРПО: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13 обязательных ОД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1. Математика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2. Информатика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3. Русский язык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4. Литература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5. История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6. Обществознание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7. Иностранный язык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8. Физика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9. Химия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10. Биология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11. ОБЖ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12. География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13. Физическая культура</a:t>
            </a:r>
          </a:p>
          <a:p>
            <a:pPr indent="273050" algn="just">
              <a:spcAft>
                <a:spcPts val="0"/>
              </a:spcAft>
            </a:pPr>
            <a:endParaRPr lang="ru-RU" sz="1200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7 ОД (по выбору)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в т.ч.: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Родной язык</a:t>
            </a:r>
          </a:p>
          <a:p>
            <a:pPr indent="273050" algn="just">
              <a:spcAft>
                <a:spcPts val="0"/>
              </a:spcAft>
            </a:pPr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Родная литература …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2C19CC9-9E56-4EC9-AC42-0535417E491B}"/>
              </a:ext>
            </a:extLst>
          </p:cNvPr>
          <p:cNvSpPr/>
          <p:nvPr/>
        </p:nvSpPr>
        <p:spPr>
          <a:xfrm>
            <a:off x="4145281" y="3297900"/>
            <a:ext cx="4868767" cy="14419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Соответствуют требованиям ФГОС СОО, ФГОС СПО;</a:t>
            </a:r>
          </a:p>
          <a:p>
            <a:pPr indent="273050" algn="just">
              <a:spcAft>
                <a:spcPts val="0"/>
              </a:spcAft>
            </a:pPr>
            <a:r>
              <a:rPr lang="ru-RU" sz="1200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положениям ФОП СОО;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Соответствую Рекомендациям по реализации СОО в пределах освоения ОП СПО;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 Разработаны в соответствии с целевыми</a:t>
            </a:r>
          </a:p>
          <a:p>
            <a:pPr indent="273050" algn="just">
              <a:spcAft>
                <a:spcPts val="0"/>
              </a:spcAft>
            </a:pPr>
            <a:r>
              <a:rPr lang="ru-RU" sz="1200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показателями ФП «Современная школа».</a:t>
            </a:r>
            <a:endParaRPr lang="ru-RU" sz="1200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EF311D4-3CC9-4ABB-9888-D988863524B8}"/>
              </a:ext>
            </a:extLst>
          </p:cNvPr>
          <p:cNvSpPr/>
          <p:nvPr/>
        </p:nvSpPr>
        <p:spPr>
          <a:xfrm>
            <a:off x="3935977" y="1298391"/>
            <a:ext cx="87628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>
              <a:spcAft>
                <a:spcPts val="0"/>
              </a:spcAft>
            </a:pPr>
            <a:r>
              <a:rPr lang="ru-RU" b="1" u="sng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• Методика преподавания ОД</a:t>
            </a:r>
          </a:p>
          <a:p>
            <a:pPr indent="273050" algn="just">
              <a:spcAft>
                <a:spcPts val="0"/>
              </a:spcAft>
            </a:pPr>
            <a:r>
              <a:rPr lang="ru-RU" b="1" u="sng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• Примерная рабочая программа</a:t>
            </a:r>
          </a:p>
          <a:p>
            <a:pPr indent="273050" algn="just">
              <a:spcAft>
                <a:spcPts val="0"/>
              </a:spcAft>
            </a:pPr>
            <a:r>
              <a:rPr lang="ru-RU" b="1" u="sng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• Примерные учебно-методические комплексы:</a:t>
            </a:r>
          </a:p>
          <a:p>
            <a:pPr indent="273050" algn="just">
              <a:spcAft>
                <a:spcPts val="0"/>
              </a:spcAft>
            </a:pP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     • Поурочное планирование</a:t>
            </a:r>
          </a:p>
          <a:p>
            <a:pPr indent="273050" algn="just">
              <a:spcAft>
                <a:spcPts val="0"/>
              </a:spcAft>
            </a:pP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     • Опорные конспекты</a:t>
            </a:r>
          </a:p>
          <a:p>
            <a:pPr indent="273050" algn="just">
              <a:spcAft>
                <a:spcPts val="0"/>
              </a:spcAft>
            </a:pP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     • Технологические карты</a:t>
            </a:r>
          </a:p>
          <a:p>
            <a:pPr indent="273050" algn="just">
              <a:spcAft>
                <a:spcPts val="0"/>
              </a:spcAft>
            </a:pP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     • Фонд оценочных средств</a:t>
            </a:r>
          </a:p>
          <a:p>
            <a:pPr indent="273050" algn="just">
              <a:spcAft>
                <a:spcPts val="0"/>
              </a:spcAft>
            </a:pPr>
            <a:r>
              <a:rPr lang="ru-RU" b="1" u="sng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• Методические рекомендации по организации</a:t>
            </a:r>
          </a:p>
          <a:p>
            <a:pPr indent="273050" algn="just">
              <a:spcAft>
                <a:spcPts val="0"/>
              </a:spcAft>
            </a:pPr>
            <a:r>
              <a:rPr lang="ru-RU" b="1" u="sng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обучения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6F2E63-3570-F2C5-4705-652A82068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7" t="5790" b="5790"/>
          <a:stretch/>
        </p:blipFill>
        <p:spPr>
          <a:xfrm>
            <a:off x="2606040" y="2094413"/>
            <a:ext cx="1329937" cy="128016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FA10DB-F8A9-AFC9-8EA7-462CD5ADFFBD}"/>
              </a:ext>
            </a:extLst>
          </p:cNvPr>
          <p:cNvSpPr/>
          <p:nvPr/>
        </p:nvSpPr>
        <p:spPr>
          <a:xfrm>
            <a:off x="2303238" y="3493074"/>
            <a:ext cx="15604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>
              <a:spcAft>
                <a:spcPts val="0"/>
              </a:spcAft>
            </a:pPr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  <a:cs typeface="Arial" pitchFamily="34" charset="0"/>
              </a:rPr>
              <a:t>Сайт ИРПО</a:t>
            </a:r>
          </a:p>
        </p:txBody>
      </p:sp>
    </p:spTree>
    <p:extLst>
      <p:ext uri="{BB962C8B-B14F-4D97-AF65-F5344CB8AC3E}">
        <p14:creationId xmlns:p14="http://schemas.microsoft.com/office/powerpoint/2010/main" val="2713810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4"/>
          <p:cNvCxnSpPr/>
          <p:nvPr/>
        </p:nvCxnSpPr>
        <p:spPr>
          <a:xfrm>
            <a:off x="2743475" y="53225"/>
            <a:ext cx="0" cy="621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5C2229E-B480-4EC2-8DAD-427515CE8360}"/>
              </a:ext>
            </a:extLst>
          </p:cNvPr>
          <p:cNvSpPr/>
          <p:nvPr/>
        </p:nvSpPr>
        <p:spPr>
          <a:xfrm>
            <a:off x="6268873" y="3100135"/>
            <a:ext cx="25147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6" name="Google Shape;185;p18">
            <a:extLst>
              <a:ext uri="{FF2B5EF4-FFF2-40B4-BE49-F238E27FC236}">
                <a16:creationId xmlns:a16="http://schemas.microsoft.com/office/drawing/2014/main" id="{22056094-CBA7-404D-85E1-651E16FBA25C}"/>
              </a:ext>
            </a:extLst>
          </p:cNvPr>
          <p:cNvSpPr/>
          <p:nvPr/>
        </p:nvSpPr>
        <p:spPr>
          <a:xfrm rot="10800000" flipH="1">
            <a:off x="0" y="-13329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212;p19">
            <a:extLst>
              <a:ext uri="{FF2B5EF4-FFF2-40B4-BE49-F238E27FC236}">
                <a16:creationId xmlns:a16="http://schemas.microsoft.com/office/drawing/2014/main" id="{AB59548C-A102-4675-AB1F-F601FA1849F9}"/>
              </a:ext>
            </a:extLst>
          </p:cNvPr>
          <p:cNvSpPr txBox="1">
            <a:spLocks/>
          </p:cNvSpPr>
          <p:nvPr/>
        </p:nvSpPr>
        <p:spPr>
          <a:xfrm>
            <a:off x="129952" y="253373"/>
            <a:ext cx="8440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1600" b="1" cap="all" dirty="0">
                <a:solidFill>
                  <a:srgbClr val="336699"/>
                </a:solidFill>
                <a:latin typeface="Century Gothic" panose="020B0502020202020204" pitchFamily="34" charset="0"/>
              </a:rPr>
              <a:t>Алгоритм планирования реализации общеобразовательного цикла</a:t>
            </a:r>
            <a:endParaRPr lang="ru-RU" sz="1600" b="1" cap="all" dirty="0">
              <a:solidFill>
                <a:srgbClr val="33669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1369B18-04FE-2DAD-6BF4-049317C487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694645"/>
              </p:ext>
            </p:extLst>
          </p:nvPr>
        </p:nvGraphicFramePr>
        <p:xfrm>
          <a:off x="206235" y="960270"/>
          <a:ext cx="4728554" cy="3929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3ADF215-35CE-5CD4-2481-8C3EF1B4A44E}"/>
              </a:ext>
            </a:extLst>
          </p:cNvPr>
          <p:cNvSpPr txBox="1"/>
          <p:nvPr/>
        </p:nvSpPr>
        <p:spPr>
          <a:xfrm>
            <a:off x="5037895" y="837101"/>
            <a:ext cx="3899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Способы/средства интенсификации учебного процесса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8B0F84-3714-9ED3-85E3-72D5B8BDFFB6}"/>
              </a:ext>
            </a:extLst>
          </p:cNvPr>
          <p:cNvSpPr txBox="1"/>
          <p:nvPr/>
        </p:nvSpPr>
        <p:spPr>
          <a:xfrm>
            <a:off x="5262430" y="1545863"/>
            <a:ext cx="3521149" cy="3108543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Приоритет интерактивных педагогических технологий </a:t>
            </a: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Технологии обучения в сотрудничестве </a:t>
            </a: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Технологии работы в малых группах </a:t>
            </a: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Кейс-технологии </a:t>
            </a: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Портфолио </a:t>
            </a: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Учебный мозговой штурм </a:t>
            </a: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• Дискуссионный, коммуникативный методы</a:t>
            </a:r>
          </a:p>
          <a:p>
            <a:r>
              <a:rPr lang="ru-RU" dirty="0">
                <a:solidFill>
                  <a:srgbClr val="336699"/>
                </a:solidFill>
                <a:latin typeface="Century Gothic" panose="020B0502020202020204" pitchFamily="34" charset="0"/>
              </a:rPr>
              <a:t> • Проектная технология (исследовательский метод, метод ролевых игр)</a:t>
            </a:r>
          </a:p>
        </p:txBody>
      </p:sp>
    </p:spTree>
    <p:extLst>
      <p:ext uri="{BB962C8B-B14F-4D97-AF65-F5344CB8AC3E}">
        <p14:creationId xmlns:p14="http://schemas.microsoft.com/office/powerpoint/2010/main" val="2561813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4"/>
          <p:cNvCxnSpPr/>
          <p:nvPr/>
        </p:nvCxnSpPr>
        <p:spPr>
          <a:xfrm>
            <a:off x="2743475" y="53225"/>
            <a:ext cx="0" cy="621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5C2229E-B480-4EC2-8DAD-427515CE8360}"/>
              </a:ext>
            </a:extLst>
          </p:cNvPr>
          <p:cNvSpPr/>
          <p:nvPr/>
        </p:nvSpPr>
        <p:spPr>
          <a:xfrm>
            <a:off x="6155459" y="3128489"/>
            <a:ext cx="25147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ru-RU" dirty="0">
              <a:solidFill>
                <a:srgbClr val="336699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6" name="Google Shape;185;p18">
            <a:extLst>
              <a:ext uri="{FF2B5EF4-FFF2-40B4-BE49-F238E27FC236}">
                <a16:creationId xmlns:a16="http://schemas.microsoft.com/office/drawing/2014/main" id="{22056094-CBA7-404D-85E1-651E16FBA25C}"/>
              </a:ext>
            </a:extLst>
          </p:cNvPr>
          <p:cNvSpPr/>
          <p:nvPr/>
        </p:nvSpPr>
        <p:spPr>
          <a:xfrm rot="10800000" flipH="1">
            <a:off x="0" y="-13329"/>
            <a:ext cx="9162300" cy="737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212;p19">
            <a:extLst>
              <a:ext uri="{FF2B5EF4-FFF2-40B4-BE49-F238E27FC236}">
                <a16:creationId xmlns:a16="http://schemas.microsoft.com/office/drawing/2014/main" id="{AB59548C-A102-4675-AB1F-F601FA1849F9}"/>
              </a:ext>
            </a:extLst>
          </p:cNvPr>
          <p:cNvSpPr txBox="1">
            <a:spLocks/>
          </p:cNvSpPr>
          <p:nvPr/>
        </p:nvSpPr>
        <p:spPr>
          <a:xfrm>
            <a:off x="129952" y="253373"/>
            <a:ext cx="84405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1600" b="1" cap="all" dirty="0">
                <a:solidFill>
                  <a:srgbClr val="336699"/>
                </a:solidFill>
                <a:latin typeface="Century Gothic" panose="020B0502020202020204" pitchFamily="34" charset="0"/>
              </a:rPr>
              <a:t>Способы реализации профессиональной направленности </a:t>
            </a:r>
            <a:endParaRPr lang="ru-RU" sz="1600" b="1" cap="all" dirty="0">
              <a:solidFill>
                <a:srgbClr val="33669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720BF-F483-7317-4D79-7490E08FCD67}"/>
              </a:ext>
            </a:extLst>
          </p:cNvPr>
          <p:cNvSpPr txBox="1"/>
          <p:nvPr/>
        </p:nvSpPr>
        <p:spPr>
          <a:xfrm>
            <a:off x="62023" y="941528"/>
            <a:ext cx="4437323" cy="1384995"/>
          </a:xfrm>
          <a:prstGeom prst="rect">
            <a:avLst/>
          </a:prstGeom>
          <a:noFill/>
          <a:ln>
            <a:solidFill>
              <a:srgbClr val="336699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>
                <a:solidFill>
                  <a:srgbClr val="336699"/>
                </a:solidFill>
                <a:latin typeface="Century Gothic" panose="020B0502020202020204" pitchFamily="34" charset="0"/>
              </a:rPr>
              <a:t>Выделение прикладного модуля </a:t>
            </a:r>
          </a:p>
          <a:p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</a:rPr>
              <a:t>отбор содержания и методически обоснованное применение конкретного учебного материала дисциплины для определенной группы профессий/специальностей</a:t>
            </a:r>
          </a:p>
          <a:p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</a:rPr>
              <a:t>с учетом основных видов профессиональной деятельности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D72B9-1FEF-C174-C38E-3B8DAEB55470}"/>
              </a:ext>
            </a:extLst>
          </p:cNvPr>
          <p:cNvSpPr txBox="1"/>
          <p:nvPr/>
        </p:nvSpPr>
        <p:spPr>
          <a:xfrm>
            <a:off x="4644655" y="923920"/>
            <a:ext cx="4582632" cy="1384995"/>
          </a:xfrm>
          <a:prstGeom prst="rect">
            <a:avLst/>
          </a:prstGeom>
          <a:noFill/>
          <a:ln>
            <a:solidFill>
              <a:srgbClr val="336699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>
                <a:solidFill>
                  <a:srgbClr val="336699"/>
                </a:solidFill>
                <a:latin typeface="Century Gothic" panose="020B0502020202020204" pitchFamily="34" charset="0"/>
              </a:rPr>
              <a:t>Распределенный способ</a:t>
            </a:r>
          </a:p>
          <a:p>
            <a:r>
              <a:rPr lang="ru-RU" sz="1200" dirty="0">
                <a:solidFill>
                  <a:srgbClr val="336699"/>
                </a:solidFill>
                <a:latin typeface="Century Gothic" panose="020B0502020202020204" pitchFamily="34" charset="0"/>
              </a:rPr>
              <a:t>включение в содержание разделов и тем практикоориентированных заданий, непосредственно связанных с будущей профессиональной деятельностью для формирования определенных практических навыков, ориентированных на будущую профессиональную деятельность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0BBE2E-9C97-8B76-AAFB-5A4E9FFEE722}"/>
              </a:ext>
            </a:extLst>
          </p:cNvPr>
          <p:cNvSpPr txBox="1"/>
          <p:nvPr/>
        </p:nvSpPr>
        <p:spPr>
          <a:xfrm>
            <a:off x="914400" y="2367122"/>
            <a:ext cx="76560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6699"/>
                </a:solidFill>
                <a:latin typeface="Century Gothic" panose="020B0502020202020204" pitchFamily="34" charset="0"/>
              </a:rPr>
              <a:t>ПРИМЕРЫ ПРОФЕССИОНАЛЬНО-ОРИЕНТИРОВАННОГО СОДЕРЖАНИЯ в ПРП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89155B-DD60-090F-5838-DAD060ABA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86"/>
          <a:stretch/>
        </p:blipFill>
        <p:spPr>
          <a:xfrm>
            <a:off x="1355650" y="2715498"/>
            <a:ext cx="5647661" cy="21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7518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2575</TotalTime>
  <Words>2321</Words>
  <Application>Microsoft Office PowerPoint</Application>
  <PresentationFormat>Экран (16:9)</PresentationFormat>
  <Paragraphs>421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Calibri</vt:lpstr>
      <vt:lpstr>Wingdings</vt:lpstr>
      <vt:lpstr>Arial</vt:lpstr>
      <vt:lpstr>Montserrat ExtraBold</vt:lpstr>
      <vt:lpstr>Century Gothic</vt:lpstr>
      <vt:lpstr>Times New Roman</vt:lpstr>
      <vt:lpstr>Simple Light</vt:lpstr>
      <vt:lpstr>  Методика преподавания общеобразовательных дисциплин с учетом профессиональной направленности  </vt:lpstr>
      <vt:lpstr>Презентация PowerPoint</vt:lpstr>
      <vt:lpstr>Презентация PowerPoint</vt:lpstr>
      <vt:lpstr>Победители федерального конкурса 2022  года </vt:lpstr>
      <vt:lpstr>Победители федерального конкурса 2022 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интеграция содержания общеобразовательной дисциплины Математика с дисциплинами профессионального цикла по специальности 44.02.01 Дошкольное образование</vt:lpstr>
      <vt:lpstr>интеграция содержания общеобразовательной дисциплины Математика с дисциплинами профессионального цикла по специальности 44.02.01 Дошкольное образование</vt:lpstr>
      <vt:lpstr>интеграция содержания общеобразовательной дисциплины Математика с дисциплинами профессионального цикла по специальности 44.02.01 Дошкольное образование</vt:lpstr>
      <vt:lpstr>Интенсификация и синхронизация образовательного процесса при освоении  ОД Математика </vt:lpstr>
      <vt:lpstr>Интенсификация и синхронизация образовательного процесса при освоении ОД Математика </vt:lpstr>
      <vt:lpstr>Интенсификация и синхронизация образовательного процесса при освоении ОД</vt:lpstr>
      <vt:lpstr>Интенсификация и синхронизация образовательного процесса при освоении ОД</vt:lpstr>
      <vt:lpstr>Интенсификация и синхронизация образовательного процесса при освоении ОД</vt:lpstr>
      <vt:lpstr>Информационное обеспечение</vt:lpstr>
      <vt:lpstr>Информационное обеспечение</vt:lpstr>
      <vt:lpstr>Информационное обеспечение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ГБПОУ УКРТБ -</dc:title>
  <dc:creator>Никонова Д.С.</dc:creator>
  <cp:lastModifiedBy>Никонова Д. С.</cp:lastModifiedBy>
  <cp:revision>51</cp:revision>
  <dcterms:modified xsi:type="dcterms:W3CDTF">2023-11-08T06:50:04Z</dcterms:modified>
</cp:coreProperties>
</file>